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97" r:id="rId3"/>
    <p:sldId id="258" r:id="rId4"/>
    <p:sldId id="289" r:id="rId5"/>
    <p:sldId id="259" r:id="rId6"/>
    <p:sldId id="260" r:id="rId7"/>
    <p:sldId id="261" r:id="rId8"/>
    <p:sldId id="306" r:id="rId9"/>
    <p:sldId id="307" r:id="rId10"/>
    <p:sldId id="290" r:id="rId11"/>
    <p:sldId id="298" r:id="rId12"/>
    <p:sldId id="308" r:id="rId13"/>
    <p:sldId id="309" r:id="rId14"/>
    <p:sldId id="301" r:id="rId15"/>
    <p:sldId id="310" r:id="rId16"/>
    <p:sldId id="267" r:id="rId17"/>
    <p:sldId id="311" r:id="rId18"/>
    <p:sldId id="299" r:id="rId19"/>
    <p:sldId id="312" r:id="rId20"/>
    <p:sldId id="305" r:id="rId21"/>
    <p:sldId id="313" r:id="rId22"/>
    <p:sldId id="295" r:id="rId23"/>
    <p:sldId id="274" r:id="rId24"/>
    <p:sldId id="275" r:id="rId25"/>
    <p:sldId id="302" r:id="rId2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8" autoAdjust="0"/>
  </p:normalViewPr>
  <p:slideViewPr>
    <p:cSldViewPr>
      <p:cViewPr varScale="1">
        <p:scale>
          <a:sx n="103" d="100"/>
          <a:sy n="103" d="100"/>
        </p:scale>
        <p:origin x="234" y="102"/>
      </p:cViewPr>
      <p:guideLst>
        <p:guide orient="horz" pos="2160"/>
        <p:guide pos="2880"/>
      </p:guideLst>
    </p:cSldViewPr>
  </p:slideViewPr>
  <p:notesTextViewPr>
    <p:cViewPr>
      <p:scale>
        <a:sx n="1" d="1"/>
        <a:sy n="1" d="1"/>
      </p:scale>
      <p:origin x="0" y="0"/>
    </p:cViewPr>
  </p:notesTextViewPr>
  <p:sorterViewPr>
    <p:cViewPr>
      <p:scale>
        <a:sx n="130" d="100"/>
        <a:sy n="130" d="100"/>
      </p:scale>
      <p:origin x="0" y="325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133" name="Picture 37" descr="PP_titlegraphic"/>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4098" name="Rectangle 2"/>
          <p:cNvSpPr>
            <a:spLocks noGrp="1" noChangeArrowheads="1"/>
          </p:cNvSpPr>
          <p:nvPr>
            <p:ph type="ctrTitle"/>
          </p:nvPr>
        </p:nvSpPr>
        <p:spPr>
          <a:xfrm>
            <a:off x="5791200" y="838200"/>
            <a:ext cx="2971800" cy="3733800"/>
          </a:xfrm>
        </p:spPr>
        <p:txBody>
          <a:bodyPr anchor="t"/>
          <a:lstStyle>
            <a:lvl1pPr>
              <a:defRPr sz="3400">
                <a:solidFill>
                  <a:schemeClr val="bg1"/>
                </a:solidFill>
              </a:defRPr>
            </a:lvl1pPr>
          </a:lstStyle>
          <a:p>
            <a:r>
              <a:rPr lang="en-US" smtClean="0"/>
              <a:t>Click to edit Master title style</a:t>
            </a:r>
            <a:endParaRPr lang="en-US"/>
          </a:p>
        </p:txBody>
      </p:sp>
      <p:sp>
        <p:nvSpPr>
          <p:cNvPr id="4099" name="Rectangle 3"/>
          <p:cNvSpPr>
            <a:spLocks noGrp="1" noChangeArrowheads="1"/>
          </p:cNvSpPr>
          <p:nvPr>
            <p:ph type="subTitle" idx="1"/>
          </p:nvPr>
        </p:nvSpPr>
        <p:spPr>
          <a:xfrm>
            <a:off x="5791200" y="4648200"/>
            <a:ext cx="2971800" cy="1219200"/>
          </a:xfrm>
        </p:spPr>
        <p:txBody>
          <a:bodyPr/>
          <a:lstStyle>
            <a:lvl1pPr marL="0" indent="0">
              <a:lnSpc>
                <a:spcPct val="70000"/>
              </a:lnSpc>
              <a:buFontTx/>
              <a:buNone/>
              <a:defRPr sz="1800"/>
            </a:lvl1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38900" y="381000"/>
            <a:ext cx="1943100" cy="617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381000"/>
            <a:ext cx="5676900"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447800"/>
            <a:ext cx="38100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0" y="1447800"/>
            <a:ext cx="38100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54" name="Picture 30" descr="PPcontentBKGD"/>
          <p:cNvPicPr>
            <a:picLocks noChangeAspect="1" noChangeArrowheads="1"/>
          </p:cNvPicPr>
          <p:nvPr/>
        </p:nvPicPr>
        <p:blipFill>
          <a:blip r:embed="rId13" cstate="print"/>
          <a:srcRect/>
          <a:stretch>
            <a:fillRect/>
          </a:stretch>
        </p:blipFill>
        <p:spPr bwMode="auto">
          <a:xfrm>
            <a:off x="0" y="0"/>
            <a:ext cx="9144000" cy="6858000"/>
          </a:xfrm>
          <a:prstGeom prst="rect">
            <a:avLst/>
          </a:prstGeom>
          <a:noFill/>
        </p:spPr>
      </p:pic>
      <p:sp>
        <p:nvSpPr>
          <p:cNvPr id="1026" name="Rectangle 2"/>
          <p:cNvSpPr>
            <a:spLocks noGrp="1" noChangeArrowheads="1"/>
          </p:cNvSpPr>
          <p:nvPr>
            <p:ph type="title"/>
          </p:nvPr>
        </p:nvSpPr>
        <p:spPr bwMode="auto">
          <a:xfrm>
            <a:off x="609600" y="381000"/>
            <a:ext cx="77724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09600" y="1447800"/>
            <a:ext cx="77724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52" name="Line 28"/>
          <p:cNvSpPr>
            <a:spLocks noChangeShapeType="1"/>
          </p:cNvSpPr>
          <p:nvPr/>
        </p:nvSpPr>
        <p:spPr bwMode="auto">
          <a:xfrm>
            <a:off x="685800" y="1295400"/>
            <a:ext cx="8077200" cy="0"/>
          </a:xfrm>
          <a:prstGeom prst="line">
            <a:avLst/>
          </a:prstGeom>
          <a:noFill/>
          <a:ln w="9525">
            <a:solidFill>
              <a:schemeClr val="tx1"/>
            </a:solidFill>
            <a:round/>
            <a:headEnd/>
            <a:tailEnd/>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lnSpc>
          <a:spcPct val="80000"/>
        </a:lnSpc>
        <a:spcBef>
          <a:spcPct val="0"/>
        </a:spcBef>
        <a:spcAft>
          <a:spcPct val="0"/>
        </a:spcAft>
        <a:defRPr sz="3000" b="1">
          <a:solidFill>
            <a:schemeClr val="tx2"/>
          </a:solidFill>
          <a:latin typeface="+mj-lt"/>
          <a:ea typeface="+mj-ea"/>
          <a:cs typeface="+mj-cs"/>
        </a:defRPr>
      </a:lvl1pPr>
      <a:lvl2pPr algn="l" rtl="0" eaLnBrk="1" fontAlgn="base" hangingPunct="1">
        <a:lnSpc>
          <a:spcPct val="80000"/>
        </a:lnSpc>
        <a:spcBef>
          <a:spcPct val="0"/>
        </a:spcBef>
        <a:spcAft>
          <a:spcPct val="0"/>
        </a:spcAft>
        <a:defRPr sz="3000" b="1">
          <a:solidFill>
            <a:schemeClr val="tx2"/>
          </a:solidFill>
          <a:latin typeface="Verdana" pitchFamily="1" charset="0"/>
          <a:ea typeface="ＭＳ Ｐゴシック" pitchFamily="1" charset="-128"/>
        </a:defRPr>
      </a:lvl2pPr>
      <a:lvl3pPr algn="l" rtl="0" eaLnBrk="1" fontAlgn="base" hangingPunct="1">
        <a:lnSpc>
          <a:spcPct val="80000"/>
        </a:lnSpc>
        <a:spcBef>
          <a:spcPct val="0"/>
        </a:spcBef>
        <a:spcAft>
          <a:spcPct val="0"/>
        </a:spcAft>
        <a:defRPr sz="3000" b="1">
          <a:solidFill>
            <a:schemeClr val="tx2"/>
          </a:solidFill>
          <a:latin typeface="Verdana" pitchFamily="1" charset="0"/>
          <a:ea typeface="ＭＳ Ｐゴシック" pitchFamily="1" charset="-128"/>
        </a:defRPr>
      </a:lvl3pPr>
      <a:lvl4pPr algn="l" rtl="0" eaLnBrk="1" fontAlgn="base" hangingPunct="1">
        <a:lnSpc>
          <a:spcPct val="80000"/>
        </a:lnSpc>
        <a:spcBef>
          <a:spcPct val="0"/>
        </a:spcBef>
        <a:spcAft>
          <a:spcPct val="0"/>
        </a:spcAft>
        <a:defRPr sz="3000" b="1">
          <a:solidFill>
            <a:schemeClr val="tx2"/>
          </a:solidFill>
          <a:latin typeface="Verdana" pitchFamily="1" charset="0"/>
          <a:ea typeface="ＭＳ Ｐゴシック" pitchFamily="1" charset="-128"/>
        </a:defRPr>
      </a:lvl4pPr>
      <a:lvl5pPr algn="l" rtl="0" eaLnBrk="1" fontAlgn="base" hangingPunct="1">
        <a:lnSpc>
          <a:spcPct val="80000"/>
        </a:lnSpc>
        <a:spcBef>
          <a:spcPct val="0"/>
        </a:spcBef>
        <a:spcAft>
          <a:spcPct val="0"/>
        </a:spcAft>
        <a:defRPr sz="3000" b="1">
          <a:solidFill>
            <a:schemeClr val="tx2"/>
          </a:solidFill>
          <a:latin typeface="Verdana" pitchFamily="1" charset="0"/>
          <a:ea typeface="ＭＳ Ｐゴシック" pitchFamily="1" charset="-128"/>
        </a:defRPr>
      </a:lvl5pPr>
      <a:lvl6pPr marL="457200" algn="l" rtl="0" eaLnBrk="1" fontAlgn="base" hangingPunct="1">
        <a:lnSpc>
          <a:spcPct val="80000"/>
        </a:lnSpc>
        <a:spcBef>
          <a:spcPct val="0"/>
        </a:spcBef>
        <a:spcAft>
          <a:spcPct val="0"/>
        </a:spcAft>
        <a:defRPr sz="3000" b="1">
          <a:solidFill>
            <a:schemeClr val="tx2"/>
          </a:solidFill>
          <a:latin typeface="Verdana" pitchFamily="1" charset="0"/>
          <a:ea typeface="ＭＳ Ｐゴシック" pitchFamily="1" charset="-128"/>
        </a:defRPr>
      </a:lvl6pPr>
      <a:lvl7pPr marL="914400" algn="l" rtl="0" eaLnBrk="1" fontAlgn="base" hangingPunct="1">
        <a:lnSpc>
          <a:spcPct val="80000"/>
        </a:lnSpc>
        <a:spcBef>
          <a:spcPct val="0"/>
        </a:spcBef>
        <a:spcAft>
          <a:spcPct val="0"/>
        </a:spcAft>
        <a:defRPr sz="3000" b="1">
          <a:solidFill>
            <a:schemeClr val="tx2"/>
          </a:solidFill>
          <a:latin typeface="Verdana" pitchFamily="1" charset="0"/>
          <a:ea typeface="ＭＳ Ｐゴシック" pitchFamily="1" charset="-128"/>
        </a:defRPr>
      </a:lvl7pPr>
      <a:lvl8pPr marL="1371600" algn="l" rtl="0" eaLnBrk="1" fontAlgn="base" hangingPunct="1">
        <a:lnSpc>
          <a:spcPct val="80000"/>
        </a:lnSpc>
        <a:spcBef>
          <a:spcPct val="0"/>
        </a:spcBef>
        <a:spcAft>
          <a:spcPct val="0"/>
        </a:spcAft>
        <a:defRPr sz="3000" b="1">
          <a:solidFill>
            <a:schemeClr val="tx2"/>
          </a:solidFill>
          <a:latin typeface="Verdana" pitchFamily="1" charset="0"/>
          <a:ea typeface="ＭＳ Ｐゴシック" pitchFamily="1" charset="-128"/>
        </a:defRPr>
      </a:lvl8pPr>
      <a:lvl9pPr marL="1828800" algn="l" rtl="0" eaLnBrk="1" fontAlgn="base" hangingPunct="1">
        <a:lnSpc>
          <a:spcPct val="80000"/>
        </a:lnSpc>
        <a:spcBef>
          <a:spcPct val="0"/>
        </a:spcBef>
        <a:spcAft>
          <a:spcPct val="0"/>
        </a:spcAft>
        <a:defRPr sz="3000" b="1">
          <a:solidFill>
            <a:schemeClr val="tx2"/>
          </a:solidFill>
          <a:latin typeface="Verdana" pitchFamily="1" charset="0"/>
          <a:ea typeface="ＭＳ Ｐゴシック" pitchFamily="1" charset="-128"/>
        </a:defRPr>
      </a:lvl9pPr>
    </p:titleStyle>
    <p:bodyStyle>
      <a:lvl1pPr marL="342900" indent="-342900" algn="l" rtl="0" eaLnBrk="1" fontAlgn="base" hangingPunct="1">
        <a:spcBef>
          <a:spcPct val="20000"/>
        </a:spcBef>
        <a:spcAft>
          <a:spcPct val="0"/>
        </a:spcAft>
        <a:buChar char="•"/>
        <a:defRPr sz="2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200">
          <a:solidFill>
            <a:schemeClr val="tx1"/>
          </a:solidFill>
          <a:latin typeface="+mn-lt"/>
          <a:ea typeface="+mn-ea"/>
        </a:defRPr>
      </a:lvl2pPr>
      <a:lvl3pPr marL="1143000" indent="-228600" algn="l" rtl="0" eaLnBrk="1" fontAlgn="base" hangingPunct="1">
        <a:spcBef>
          <a:spcPct val="20000"/>
        </a:spcBef>
        <a:spcAft>
          <a:spcPct val="0"/>
        </a:spcAft>
        <a:buChar char="•"/>
        <a:defRPr sz="2200">
          <a:solidFill>
            <a:schemeClr val="tx1"/>
          </a:solidFill>
          <a:latin typeface="+mn-lt"/>
          <a:ea typeface="+mn-ea"/>
        </a:defRPr>
      </a:lvl3pPr>
      <a:lvl4pPr marL="1600200" indent="-228600" algn="l" rtl="0" eaLnBrk="1" fontAlgn="base" hangingPunct="1">
        <a:spcBef>
          <a:spcPct val="20000"/>
        </a:spcBef>
        <a:spcAft>
          <a:spcPct val="0"/>
        </a:spcAft>
        <a:buChar char="–"/>
        <a:defRPr sz="2200">
          <a:solidFill>
            <a:schemeClr val="tx1"/>
          </a:solidFill>
          <a:latin typeface="+mn-lt"/>
          <a:ea typeface="+mn-ea"/>
        </a:defRPr>
      </a:lvl4pPr>
      <a:lvl5pPr marL="2057400" indent="-228600" algn="l" rtl="0" eaLnBrk="1" fontAlgn="base" hangingPunct="1">
        <a:spcBef>
          <a:spcPct val="20000"/>
        </a:spcBef>
        <a:spcAft>
          <a:spcPct val="0"/>
        </a:spcAft>
        <a:buChar char="»"/>
        <a:defRPr sz="2200">
          <a:solidFill>
            <a:schemeClr val="tx1"/>
          </a:solidFill>
          <a:latin typeface="+mn-lt"/>
          <a:ea typeface="+mn-ea"/>
        </a:defRPr>
      </a:lvl5pPr>
      <a:lvl6pPr marL="2514600" indent="-228600" algn="l" rtl="0" eaLnBrk="1" fontAlgn="base" hangingPunct="1">
        <a:spcBef>
          <a:spcPct val="20000"/>
        </a:spcBef>
        <a:spcAft>
          <a:spcPct val="0"/>
        </a:spcAft>
        <a:buChar char="»"/>
        <a:defRPr sz="2200">
          <a:solidFill>
            <a:schemeClr val="tx1"/>
          </a:solidFill>
          <a:latin typeface="+mn-lt"/>
          <a:ea typeface="+mn-ea"/>
        </a:defRPr>
      </a:lvl6pPr>
      <a:lvl7pPr marL="2971800" indent="-228600" algn="l" rtl="0" eaLnBrk="1" fontAlgn="base" hangingPunct="1">
        <a:spcBef>
          <a:spcPct val="20000"/>
        </a:spcBef>
        <a:spcAft>
          <a:spcPct val="0"/>
        </a:spcAft>
        <a:buChar char="»"/>
        <a:defRPr sz="2200">
          <a:solidFill>
            <a:schemeClr val="tx1"/>
          </a:solidFill>
          <a:latin typeface="+mn-lt"/>
          <a:ea typeface="+mn-ea"/>
        </a:defRPr>
      </a:lvl7pPr>
      <a:lvl8pPr marL="3429000" indent="-228600" algn="l" rtl="0" eaLnBrk="1" fontAlgn="base" hangingPunct="1">
        <a:spcBef>
          <a:spcPct val="20000"/>
        </a:spcBef>
        <a:spcAft>
          <a:spcPct val="0"/>
        </a:spcAft>
        <a:buChar char="»"/>
        <a:defRPr sz="2200">
          <a:solidFill>
            <a:schemeClr val="tx1"/>
          </a:solidFill>
          <a:latin typeface="+mn-lt"/>
          <a:ea typeface="+mn-ea"/>
        </a:defRPr>
      </a:lvl8pPr>
      <a:lvl9pPr marL="3886200" indent="-228600" algn="l" rtl="0" eaLnBrk="1" fontAlgn="base" hangingPunct="1">
        <a:spcBef>
          <a:spcPct val="20000"/>
        </a:spcBef>
        <a:spcAft>
          <a:spcPct val="0"/>
        </a:spcAft>
        <a:buChar char="»"/>
        <a:defRPr sz="2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cdavis31@unl.ed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bulletin.unl.edu/undergraduate/courses/MNGT/331"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mypearsonstore.com/bookstore/LargeCover.asp?isbn=0132968363" TargetMode="External"/><Relationship Id="rId2" Type="http://schemas.openxmlformats.org/officeDocument/2006/relationships/hyperlink" Target="http://www.mypearsonstore.com/bookstore/new-myomlab-without-pearson-etext-instant-access-principles-0132972514"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hyperlink" Target="http://www.mypearsonstore.com/bookstore/LargeCover.asp?isbn=0132968363" TargetMode="External"/><Relationship Id="rId2" Type="http://schemas.openxmlformats.org/officeDocument/2006/relationships/hyperlink" Target="http://www.myomlab.com/"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3"/>
          <p:cNvSpPr>
            <a:spLocks noGrp="1"/>
          </p:cNvSpPr>
          <p:nvPr>
            <p:ph type="ctrTitle"/>
          </p:nvPr>
        </p:nvSpPr>
        <p:spPr>
          <a:xfrm>
            <a:off x="5257800" y="914400"/>
            <a:ext cx="3657600" cy="5029200"/>
          </a:xfrm>
        </p:spPr>
        <p:txBody>
          <a:bodyPr>
            <a:noAutofit/>
          </a:bodyPr>
          <a:lstStyle/>
          <a:p>
            <a:pPr algn="r" eaLnBrk="1" hangingPunct="1"/>
            <a:r>
              <a:rPr lang="en-US" sz="4000" dirty="0" smtClean="0"/>
              <a:t>Operations and Supply Chain Management</a:t>
            </a:r>
            <a:br>
              <a:rPr lang="en-US" sz="4000" dirty="0" smtClean="0"/>
            </a:br>
            <a:r>
              <a:rPr lang="en-US" sz="4000" dirty="0"/>
              <a:t/>
            </a:r>
            <a:br>
              <a:rPr lang="en-US" sz="4000" dirty="0"/>
            </a:br>
            <a:r>
              <a:rPr lang="en-US" sz="2800" dirty="0" smtClean="0"/>
              <a:t>MNGT 331 – Sect 002</a:t>
            </a:r>
            <a:br>
              <a:rPr lang="en-US" sz="2800" dirty="0" smtClean="0"/>
            </a:br>
            <a:r>
              <a:rPr lang="en-US" sz="2800" dirty="0" smtClean="0"/>
              <a:t>SCMS 331 – Sect 002</a:t>
            </a:r>
            <a:r>
              <a:rPr lang="en-US" sz="3600" dirty="0" smtClean="0"/>
              <a:t/>
            </a:r>
            <a:br>
              <a:rPr lang="en-US" sz="3600" dirty="0" smtClean="0"/>
            </a:br>
            <a:r>
              <a:rPr lang="en-US" sz="3600" dirty="0" smtClean="0"/>
              <a:t/>
            </a:r>
            <a:br>
              <a:rPr lang="en-US" sz="3600" dirty="0" smtClean="0"/>
            </a:br>
            <a:r>
              <a:rPr lang="en-US" sz="3600" dirty="0"/>
              <a:t/>
            </a:r>
            <a:br>
              <a:rPr lang="en-US" sz="3600" dirty="0"/>
            </a:br>
            <a:r>
              <a:rPr lang="en-US" sz="3600" dirty="0" smtClean="0"/>
              <a:t>Fall 2015</a:t>
            </a:r>
            <a:r>
              <a:rPr lang="en-US" sz="4000" dirty="0"/>
              <a:t/>
            </a:r>
            <a:br>
              <a:rPr lang="en-US" sz="4000" dirty="0"/>
            </a:br>
            <a:r>
              <a:rPr lang="en-US" sz="4000" dirty="0" smtClean="0"/>
              <a:t>Syllabus</a:t>
            </a:r>
            <a:r>
              <a:rPr lang="en-US" sz="4000" dirty="0"/>
              <a:t/>
            </a:r>
            <a:br>
              <a:rPr lang="en-US" sz="4000" dirty="0"/>
            </a:br>
            <a:r>
              <a:rPr lang="en-US" sz="4000" dirty="0" smtClean="0"/>
              <a:t>Clyde Davis</a:t>
            </a:r>
            <a:br>
              <a:rPr lang="en-US" sz="4000" dirty="0" smtClean="0"/>
            </a:br>
            <a:endParaRPr lang="en-US" sz="4000" dirty="0" smtClean="0"/>
          </a:p>
        </p:txBody>
      </p:sp>
    </p:spTree>
    <p:extLst>
      <p:ext uri="{BB962C8B-B14F-4D97-AF65-F5344CB8AC3E}">
        <p14:creationId xmlns:p14="http://schemas.microsoft.com/office/powerpoint/2010/main" val="2917540404"/>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US" sz="3600" dirty="0" smtClean="0">
                <a:solidFill>
                  <a:srgbClr val="FF0000"/>
                </a:solidFill>
              </a:rPr>
              <a:t>Blackboard</a:t>
            </a:r>
          </a:p>
        </p:txBody>
      </p:sp>
      <p:sp>
        <p:nvSpPr>
          <p:cNvPr id="3" name="Content Placeholder 2"/>
          <p:cNvSpPr>
            <a:spLocks noGrp="1"/>
          </p:cNvSpPr>
          <p:nvPr>
            <p:ph idx="1"/>
          </p:nvPr>
        </p:nvSpPr>
        <p:spPr>
          <a:noFill/>
        </p:spPr>
        <p:txBody>
          <a:bodyPr rtlCol="0">
            <a:noAutofit/>
          </a:bodyPr>
          <a:lstStyle/>
          <a:p>
            <a:pPr fontAlgn="auto">
              <a:spcAft>
                <a:spcPts val="0"/>
              </a:spcAft>
              <a:defRPr/>
            </a:pPr>
            <a:r>
              <a:rPr lang="en-US" sz="2400" b="1" dirty="0" smtClean="0"/>
              <a:t>We will make use of Blackboard during the semester.  In addition to the posting of materials and grades, it will be our primary-out of class-communication system. </a:t>
            </a:r>
            <a:r>
              <a:rPr lang="en-US" sz="2400" b="1" dirty="0"/>
              <a:t>Watch Blackboard for announcements </a:t>
            </a:r>
            <a:r>
              <a:rPr lang="en-US" sz="2400" b="1" dirty="0" smtClean="0"/>
              <a:t>regularly for updates and information.</a:t>
            </a:r>
          </a:p>
          <a:p>
            <a:pPr lvl="1" fontAlgn="auto">
              <a:spcAft>
                <a:spcPts val="0"/>
              </a:spcAft>
              <a:defRPr/>
            </a:pPr>
            <a:r>
              <a:rPr lang="en-US" sz="2400" b="1" dirty="0" smtClean="0">
                <a:solidFill>
                  <a:srgbClr val="FF0000"/>
                </a:solidFill>
              </a:rPr>
              <a:t>Please make sure your email addresses and name for </a:t>
            </a:r>
            <a:r>
              <a:rPr lang="en-US" sz="2400" b="1" dirty="0" err="1" smtClean="0">
                <a:solidFill>
                  <a:srgbClr val="FF0000"/>
                </a:solidFill>
              </a:rPr>
              <a:t>MyRed</a:t>
            </a:r>
            <a:r>
              <a:rPr lang="en-US" sz="2400" b="1" dirty="0" smtClean="0">
                <a:solidFill>
                  <a:srgbClr val="FF0000"/>
                </a:solidFill>
              </a:rPr>
              <a:t>, Blackboard, and </a:t>
            </a:r>
            <a:r>
              <a:rPr lang="en-US" sz="2400" b="1" dirty="0" err="1" smtClean="0">
                <a:solidFill>
                  <a:srgbClr val="FF0000"/>
                </a:solidFill>
              </a:rPr>
              <a:t>MyOMLab</a:t>
            </a:r>
            <a:r>
              <a:rPr lang="en-US" sz="2400" b="1" dirty="0" smtClean="0">
                <a:solidFill>
                  <a:srgbClr val="FF0000"/>
                </a:solidFill>
              </a:rPr>
              <a:t> are consistent.</a:t>
            </a:r>
          </a:p>
          <a:p>
            <a:pPr marL="0" indent="0" fontAlgn="auto">
              <a:spcAft>
                <a:spcPts val="0"/>
              </a:spcAft>
              <a:buNone/>
              <a:defRPr/>
            </a:pPr>
            <a:r>
              <a:rPr lang="en-US" sz="2400" b="1" dirty="0" smtClean="0"/>
              <a:t>Contents:</a:t>
            </a:r>
            <a:endParaRPr lang="en-US" sz="2400" b="1" dirty="0"/>
          </a:p>
          <a:p>
            <a:pPr eaLnBrk="1" fontAlgn="auto" hangingPunct="1">
              <a:spcAft>
                <a:spcPts val="0"/>
              </a:spcAft>
              <a:defRPr/>
            </a:pPr>
            <a:r>
              <a:rPr lang="en-US" sz="2400" b="1" dirty="0" smtClean="0"/>
              <a:t>Syllabus and class schedules</a:t>
            </a:r>
          </a:p>
          <a:p>
            <a:pPr eaLnBrk="1" fontAlgn="auto" hangingPunct="1">
              <a:spcAft>
                <a:spcPts val="0"/>
              </a:spcAft>
              <a:defRPr/>
            </a:pPr>
            <a:r>
              <a:rPr lang="en-US" sz="2400" b="1" dirty="0" smtClean="0"/>
              <a:t>Lecture slides not available on </a:t>
            </a:r>
            <a:r>
              <a:rPr lang="en-US" sz="2400" b="1" dirty="0" err="1" smtClean="0"/>
              <a:t>MyOMLab</a:t>
            </a:r>
            <a:endParaRPr lang="en-US" sz="2400" b="1" dirty="0" smtClean="0"/>
          </a:p>
          <a:p>
            <a:pPr eaLnBrk="1" fontAlgn="auto" hangingPunct="1">
              <a:spcAft>
                <a:spcPts val="0"/>
              </a:spcAft>
              <a:defRPr/>
            </a:pPr>
            <a:r>
              <a:rPr lang="en-US" sz="2400" b="1" dirty="0" smtClean="0"/>
              <a:t>Assignments via Pearson </a:t>
            </a:r>
            <a:r>
              <a:rPr lang="en-US" sz="2400" b="1" dirty="0" err="1" smtClean="0"/>
              <a:t>MyOMLab</a:t>
            </a:r>
            <a:endParaRPr lang="en-US" sz="2400" b="1" dirty="0" smtClean="0"/>
          </a:p>
          <a:p>
            <a:pPr eaLnBrk="1" fontAlgn="auto" hangingPunct="1">
              <a:spcAft>
                <a:spcPts val="0"/>
              </a:spcAft>
              <a:defRPr/>
            </a:pPr>
            <a:r>
              <a:rPr lang="en-US" sz="2400" b="1" dirty="0" smtClean="0"/>
              <a:t>Supplemental problems and other resources</a:t>
            </a:r>
          </a:p>
          <a:p>
            <a:pPr marL="0" indent="0" eaLnBrk="1" fontAlgn="auto" hangingPunct="1">
              <a:spcAft>
                <a:spcPts val="0"/>
              </a:spcAft>
              <a:buNone/>
              <a:defRPr/>
            </a:pPr>
            <a:endParaRPr lang="en-US" sz="2800" b="1" dirty="0" smtClean="0"/>
          </a:p>
        </p:txBody>
      </p:sp>
    </p:spTree>
    <p:extLst>
      <p:ext uri="{BB962C8B-B14F-4D97-AF65-F5344CB8AC3E}">
        <p14:creationId xmlns:p14="http://schemas.microsoft.com/office/powerpoint/2010/main" val="14973947"/>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500"/>
                                        <p:tgtEl>
                                          <p:spTgt spid="3">
                                            <p:txEl>
                                              <p:pRg st="2" end="2"/>
                                            </p:txEl>
                                          </p:spTgt>
                                        </p:tgtEl>
                                      </p:cBhvr>
                                    </p:animEffect>
                                  </p:childTnLst>
                                </p:cTn>
                              </p:par>
                            </p:childTnLst>
                          </p:cTn>
                        </p:par>
                        <p:par>
                          <p:cTn id="17" fill="hold">
                            <p:stCondLst>
                              <p:cond delay="500"/>
                            </p:stCondLst>
                            <p:childTnLst>
                              <p:par>
                                <p:cTn id="18" presetID="10" presetClass="entr" presetSubtype="0" fill="hold"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par>
                          <p:cTn id="21" fill="hold">
                            <p:stCondLst>
                              <p:cond delay="1000"/>
                            </p:stCondLst>
                            <p:childTnLst>
                              <p:par>
                                <p:cTn id="22" presetID="10" presetClass="entr" presetSubtype="0" fill="hold" nodeType="after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500"/>
                                        <p:tgtEl>
                                          <p:spTgt spid="3">
                                            <p:txEl>
                                              <p:pRg st="4" end="4"/>
                                            </p:txEl>
                                          </p:spTgt>
                                        </p:tgtEl>
                                      </p:cBhvr>
                                    </p:animEffect>
                                  </p:childTnLst>
                                </p:cTn>
                              </p:par>
                            </p:childTnLst>
                          </p:cTn>
                        </p:par>
                        <p:par>
                          <p:cTn id="25" fill="hold">
                            <p:stCondLst>
                              <p:cond delay="1500"/>
                            </p:stCondLst>
                            <p:childTnLst>
                              <p:par>
                                <p:cTn id="26" presetID="10" presetClass="entr" presetSubtype="0" fill="hold" nodeType="after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par>
                          <p:cTn id="29" fill="hold">
                            <p:stCondLst>
                              <p:cond delay="2000"/>
                            </p:stCondLst>
                            <p:childTnLst>
                              <p:par>
                                <p:cTn id="30" presetID="10" presetClass="entr" presetSubtype="0" fill="hold" nodeType="after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rgbClr val="FF0000"/>
                </a:solidFill>
              </a:rPr>
              <a:t>Gradable Events/Activities</a:t>
            </a:r>
            <a:endParaRPr lang="en-US" sz="3600" dirty="0">
              <a:solidFill>
                <a:srgbClr val="FF000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854769147"/>
              </p:ext>
            </p:extLst>
          </p:nvPr>
        </p:nvGraphicFramePr>
        <p:xfrm>
          <a:off x="914400" y="1524000"/>
          <a:ext cx="6819899" cy="4812030"/>
        </p:xfrm>
        <a:graphic>
          <a:graphicData uri="http://schemas.openxmlformats.org/drawingml/2006/table">
            <a:tbl>
              <a:tblPr/>
              <a:tblGrid>
                <a:gridCol w="381000"/>
                <a:gridCol w="3808049"/>
                <a:gridCol w="76165"/>
                <a:gridCol w="1548679"/>
                <a:gridCol w="63470"/>
                <a:gridCol w="942536"/>
              </a:tblGrid>
              <a:tr h="1080018">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effectLst/>
                          <a:latin typeface="Calibri" panose="020F0502020204030204" pitchFamily="34" charset="0"/>
                        </a:rPr>
                        <a:t>Items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effectLst/>
                          <a:latin typeface="Calibri" panose="020F0502020204030204" pitchFamily="34" charset="0"/>
                        </a:rPr>
                        <a:t>Points  per Item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effectLst/>
                          <a:latin typeface="Calibri" panose="020F0502020204030204" pitchFamily="34" charset="0"/>
                        </a:rPr>
                        <a:t>Total Points per Category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6700">
                <a:tc>
                  <a:txBody>
                    <a:bodyPr/>
                    <a:lstStyle/>
                    <a:p>
                      <a:pPr algn="ctr" fontAlgn="b"/>
                      <a:r>
                        <a:rPr lang="en-US" sz="1400" b="1"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Student Profile &amp; connection to MyOMLab</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1" i="0" u="none" strike="noStrike">
                          <a:solidFill>
                            <a:srgbClr val="000000"/>
                          </a:solidFill>
                          <a:effectLst/>
                          <a:latin typeface="Calibri" panose="020F0502020204030204" pitchFamily="34" charset="0"/>
                        </a:rPr>
                        <a:t>5 points each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1" i="0" u="none" strike="noStrike">
                          <a:solidFill>
                            <a:srgbClr val="000000"/>
                          </a:solidFill>
                          <a:effectLst/>
                          <a:latin typeface="Calibri" panose="020F0502020204030204" pitchFamily="34" charset="0"/>
                        </a:rPr>
                        <a:t>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6700">
                <a:tc>
                  <a:txBody>
                    <a:bodyPr/>
                    <a:lstStyle/>
                    <a:p>
                      <a:pPr algn="r" fontAlgn="b"/>
                      <a:r>
                        <a:rPr lang="en-US" sz="1400" b="1" i="0" u="none" strike="noStrike">
                          <a:solidFill>
                            <a:srgbClr val="000000"/>
                          </a:solidFill>
                          <a:effectLst/>
                          <a:latin typeface="Calibri" panose="020F0502020204030204" pitchFamily="34" charset="0"/>
                        </a:rPr>
                        <a:t>1a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dirty="0">
                          <a:solidFill>
                            <a:srgbClr val="000000"/>
                          </a:solidFill>
                          <a:effectLst/>
                          <a:latin typeface="Calibri" panose="020F0502020204030204" pitchFamily="34" charset="0"/>
                        </a:rPr>
                        <a:t>Student Profile submitted by </a:t>
                      </a:r>
                      <a:r>
                        <a:rPr lang="en-US" sz="1400" b="1" i="0" u="none" strike="noStrike" dirty="0">
                          <a:solidFill>
                            <a:schemeClr val="tx2"/>
                          </a:solidFill>
                          <a:effectLst/>
                          <a:latin typeface="Calibri" panose="020F0502020204030204" pitchFamily="34" charset="0"/>
                        </a:rPr>
                        <a:t>Noon 8/25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5 points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6700">
                <a:tc>
                  <a:txBody>
                    <a:bodyPr/>
                    <a:lstStyle/>
                    <a:p>
                      <a:pPr algn="r" fontAlgn="b"/>
                      <a:r>
                        <a:rPr lang="en-US" sz="1400" b="1" i="0" u="none" strike="noStrike">
                          <a:solidFill>
                            <a:srgbClr val="000000"/>
                          </a:solidFill>
                          <a:effectLst/>
                          <a:latin typeface="Calibri" panose="020F0502020204030204" pitchFamily="34" charset="0"/>
                        </a:rPr>
                        <a:t>1b</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dirty="0" err="1">
                          <a:solidFill>
                            <a:srgbClr val="000000"/>
                          </a:solidFill>
                          <a:effectLst/>
                          <a:latin typeface="Calibri" panose="020F0502020204030204" pitchFamily="34" charset="0"/>
                        </a:rPr>
                        <a:t>MyOMLab</a:t>
                      </a:r>
                      <a:r>
                        <a:rPr lang="en-US" sz="1400" b="1" i="0" u="none" strike="noStrike" dirty="0">
                          <a:solidFill>
                            <a:srgbClr val="000000"/>
                          </a:solidFill>
                          <a:effectLst/>
                          <a:latin typeface="Calibri" panose="020F0502020204030204" pitchFamily="34" charset="0"/>
                        </a:rPr>
                        <a:t> account established by </a:t>
                      </a:r>
                      <a:r>
                        <a:rPr lang="en-US" sz="1400" b="1" i="0" u="none" strike="noStrike" dirty="0">
                          <a:solidFill>
                            <a:schemeClr val="tx2"/>
                          </a:solidFill>
                          <a:effectLst/>
                          <a:latin typeface="Calibri" panose="020F0502020204030204" pitchFamily="34" charset="0"/>
                        </a:rPr>
                        <a:t>Noon 8/25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5 points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6700">
                <a:tc>
                  <a:txBody>
                    <a:bodyPr/>
                    <a:lstStyle/>
                    <a:p>
                      <a:pPr algn="ctr" fontAlgn="b"/>
                      <a:r>
                        <a:rPr lang="en-US" sz="1400" b="1"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dirty="0">
                          <a:solidFill>
                            <a:srgbClr val="000000"/>
                          </a:solidFill>
                          <a:effectLst/>
                          <a:latin typeface="Calibri" panose="020F0502020204030204" pitchFamily="34" charset="0"/>
                        </a:rPr>
                        <a:t>4 In Class Exams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1" i="0" u="none" strike="noStrike">
                          <a:solidFill>
                            <a:srgbClr val="000000"/>
                          </a:solidFill>
                          <a:effectLst/>
                          <a:latin typeface="Calibri" panose="020F0502020204030204" pitchFamily="34" charset="0"/>
                        </a:rPr>
                        <a:t>120 points each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1" i="0" u="none" strike="noStrike">
                          <a:solidFill>
                            <a:srgbClr val="000000"/>
                          </a:solidFill>
                          <a:effectLst/>
                          <a:latin typeface="Calibri" panose="020F0502020204030204" pitchFamily="34" charset="0"/>
                        </a:rPr>
                        <a:t>480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6700">
                <a:tc>
                  <a:txBody>
                    <a:bodyPr/>
                    <a:lstStyle/>
                    <a:p>
                      <a:pPr algn="ctr" fontAlgn="b"/>
                      <a:r>
                        <a:rPr lang="en-US" sz="1400" b="1"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dirty="0">
                          <a:solidFill>
                            <a:srgbClr val="000000"/>
                          </a:solidFill>
                          <a:effectLst/>
                          <a:latin typeface="Calibri" panose="020F0502020204030204" pitchFamily="34" charset="0"/>
                        </a:rPr>
                        <a:t>15 </a:t>
                      </a:r>
                      <a:r>
                        <a:rPr lang="en-US" sz="1400" b="1" i="0" u="none" strike="noStrike" dirty="0" err="1">
                          <a:solidFill>
                            <a:srgbClr val="000000"/>
                          </a:solidFill>
                          <a:effectLst/>
                          <a:latin typeface="Calibri" panose="020F0502020204030204" pitchFamily="34" charset="0"/>
                        </a:rPr>
                        <a:t>MyOMLab</a:t>
                      </a:r>
                      <a:r>
                        <a:rPr lang="en-US" sz="1400" b="1" i="0" u="none" strike="noStrike" dirty="0">
                          <a:solidFill>
                            <a:srgbClr val="000000"/>
                          </a:solidFill>
                          <a:effectLst/>
                          <a:latin typeface="Calibri" panose="020F0502020204030204" pitchFamily="34" charset="0"/>
                        </a:rPr>
                        <a:t> Dynamic Study Modules (DSM)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1" i="0" u="none" strike="noStrike">
                          <a:solidFill>
                            <a:srgbClr val="000000"/>
                          </a:solidFill>
                          <a:effectLst/>
                          <a:latin typeface="Calibri" panose="020F0502020204030204" pitchFamily="34" charset="0"/>
                        </a:rPr>
                        <a:t>10 points each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1" i="0" u="none" strike="noStrike">
                          <a:solidFill>
                            <a:srgbClr val="000000"/>
                          </a:solidFill>
                          <a:effectLst/>
                          <a:latin typeface="Calibri" panose="020F0502020204030204" pitchFamily="34" charset="0"/>
                        </a:rPr>
                        <a:t>150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6700">
                <a:tc>
                  <a:txBody>
                    <a:bodyPr/>
                    <a:lstStyle/>
                    <a:p>
                      <a:pPr algn="ctr" fontAlgn="b"/>
                      <a:r>
                        <a:rPr lang="en-US" sz="1400" b="1"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7 MyOMLab Homework Problems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1" i="0" u="none" strike="noStrike">
                          <a:solidFill>
                            <a:srgbClr val="000000"/>
                          </a:solidFill>
                          <a:effectLst/>
                          <a:latin typeface="Calibri" panose="020F0502020204030204" pitchFamily="34" charset="0"/>
                        </a:rPr>
                        <a:t>20  points each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1" i="0" u="none" strike="noStrike">
                          <a:solidFill>
                            <a:srgbClr val="000000"/>
                          </a:solidFill>
                          <a:effectLst/>
                          <a:latin typeface="Calibri" panose="020F0502020204030204" pitchFamily="34" charset="0"/>
                        </a:rPr>
                        <a:t>140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6700">
                <a:tc>
                  <a:txBody>
                    <a:bodyPr/>
                    <a:lstStyle/>
                    <a:p>
                      <a:pPr algn="ctr" fontAlgn="b"/>
                      <a:r>
                        <a:rPr lang="en-US" sz="1400" b="1" i="0" u="none" strike="noStrike">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4  In Class Quizzes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1" i="0" u="none" strike="noStrike">
                          <a:solidFill>
                            <a:srgbClr val="000000"/>
                          </a:solidFill>
                          <a:effectLst/>
                          <a:latin typeface="Calibri" panose="020F0502020204030204" pitchFamily="34" charset="0"/>
                        </a:rPr>
                        <a:t>50 points each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1" i="0" u="none" strike="noStrike">
                          <a:solidFill>
                            <a:srgbClr val="000000"/>
                          </a:solidFill>
                          <a:effectLst/>
                          <a:latin typeface="Calibri" panose="020F0502020204030204" pitchFamily="34" charset="0"/>
                        </a:rPr>
                        <a:t>200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6700">
                <a:tc>
                  <a:txBody>
                    <a:bodyPr/>
                    <a:lstStyle/>
                    <a:p>
                      <a:pPr algn="ctr" fontAlgn="b"/>
                      <a:r>
                        <a:rPr lang="en-US" sz="1400" b="1" i="0" u="none" strike="noStrike">
                          <a:solidFill>
                            <a:srgbClr val="000000"/>
                          </a:solidFill>
                          <a:effectLst/>
                          <a:latin typeface="Calibri" panose="020F0502020204030204" pitchFamily="34"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Attendance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1" i="0" u="none" strike="noStrike">
                          <a:solidFill>
                            <a:srgbClr val="000000"/>
                          </a:solidFill>
                          <a:effectLst/>
                          <a:latin typeface="Calibri" panose="020F0502020204030204" pitchFamily="34" charset="0"/>
                        </a:rPr>
                        <a:t>1 point per session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1" i="0" u="none" strike="noStrike">
                          <a:solidFill>
                            <a:srgbClr val="000000"/>
                          </a:solidFill>
                          <a:effectLst/>
                          <a:latin typeface="Calibri" panose="020F0502020204030204" pitchFamily="34" charset="0"/>
                        </a:rPr>
                        <a:t>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6700">
                <a:tc>
                  <a:txBody>
                    <a:bodyPr/>
                    <a:lstStyle/>
                    <a:p>
                      <a:pPr algn="ctr" fontAlgn="b"/>
                      <a:r>
                        <a:rPr lang="en-US" sz="1400" b="1" i="0" u="none" strike="noStrike">
                          <a:solidFill>
                            <a:srgbClr val="000000"/>
                          </a:solidFill>
                          <a:effectLst/>
                          <a:latin typeface="Calibri" panose="020F0502020204030204" pitchFamily="34" charset="0"/>
                        </a:rPr>
                        <a:t>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Supplemental Activities (completed by 12/4)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1" i="0" u="none" strike="noStrike">
                          <a:solidFill>
                            <a:srgbClr val="000000"/>
                          </a:solidFill>
                          <a:effectLst/>
                          <a:latin typeface="Calibri" panose="020F0502020204030204" pitchFamily="34" charset="0"/>
                        </a:rPr>
                        <a:t>Maximum of</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1" i="0" u="none" strike="noStrike">
                          <a:solidFill>
                            <a:srgbClr val="000000"/>
                          </a:solidFill>
                          <a:effectLst/>
                          <a:latin typeface="Calibri" panose="020F0502020204030204" pitchFamily="34" charset="0"/>
                        </a:rPr>
                        <a:t>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6700">
                <a:tc>
                  <a:txBody>
                    <a:bodyPr/>
                    <a:lstStyle/>
                    <a:p>
                      <a:pPr algn="r" fontAlgn="b"/>
                      <a:r>
                        <a:rPr lang="en-US" sz="1400" b="1" i="0" u="none" strike="noStrike">
                          <a:solidFill>
                            <a:srgbClr val="000000"/>
                          </a:solidFill>
                          <a:effectLst/>
                          <a:latin typeface="Calibri" panose="020F0502020204030204" pitchFamily="34" charset="0"/>
                        </a:rPr>
                        <a:t>7a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Attend pre-approved SRO (CBA Related) event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5 points per event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6700">
                <a:tc>
                  <a:txBody>
                    <a:bodyPr/>
                    <a:lstStyle/>
                    <a:p>
                      <a:pPr algn="r" fontAlgn="b"/>
                      <a:r>
                        <a:rPr lang="en-US" sz="1400" b="1" i="0" u="none" strike="noStrike">
                          <a:solidFill>
                            <a:srgbClr val="000000"/>
                          </a:solidFill>
                          <a:effectLst/>
                          <a:latin typeface="Calibri" panose="020F0502020204030204" pitchFamily="34" charset="0"/>
                        </a:rPr>
                        <a:t>7b</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Attend pre-approved professional event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10 points per event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6700">
                <a:tc>
                  <a:txBody>
                    <a:bodyPr/>
                    <a:lstStyle/>
                    <a:p>
                      <a:pPr algn="r" fontAlgn="b"/>
                      <a:r>
                        <a:rPr lang="en-US" sz="1400" b="1" i="0" u="none" strike="noStrike">
                          <a:solidFill>
                            <a:srgbClr val="000000"/>
                          </a:solidFill>
                          <a:effectLst/>
                          <a:latin typeface="Calibri" panose="020F0502020204030204" pitchFamily="34" charset="0"/>
                        </a:rPr>
                        <a:t>7c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Pre-approved supplemental readings &amp; quiz</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5-25 points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6700">
                <a:tc>
                  <a:txBody>
                    <a:bodyPr/>
                    <a:lstStyle/>
                    <a:p>
                      <a:pPr algn="r" fontAlgn="b"/>
                      <a:r>
                        <a:rPr lang="en-US" sz="1400" b="1" i="0" u="none" strike="noStrike">
                          <a:solidFill>
                            <a:srgbClr val="000000"/>
                          </a:solidFill>
                          <a:effectLst/>
                          <a:latin typeface="Calibri" panose="020F0502020204030204" pitchFamily="34" charset="0"/>
                        </a:rPr>
                        <a:t>7d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Other pre-approved activities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rPr>
                        <a:t>5-10 points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8125">
                <a:tc>
                  <a:txBody>
                    <a:bodyPr/>
                    <a:lstStyle/>
                    <a:p>
                      <a:pPr algn="l" fontAlgn="b"/>
                      <a:r>
                        <a:rPr lang="en-US" sz="14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1" i="0" u="none" strike="noStrike">
                          <a:solidFill>
                            <a:srgbClr val="000000"/>
                          </a:solidFill>
                          <a:effectLst/>
                          <a:latin typeface="Calibri" panose="020F0502020204030204" pitchFamily="34" charset="0"/>
                        </a:rPr>
                        <a:t>Total Points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1" i="0" u="none" strike="noStrike" dirty="0">
                          <a:solidFill>
                            <a:srgbClr val="000000"/>
                          </a:solidFill>
                          <a:effectLst/>
                          <a:latin typeface="Calibri" panose="020F0502020204030204" pitchFamily="34" charset="0"/>
                        </a:rPr>
                        <a:t>1050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432487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rgbClr val="FF0000"/>
                </a:solidFill>
              </a:rPr>
              <a:t>Grade Distribution</a:t>
            </a:r>
            <a:endParaRPr lang="en-US" sz="3600" dirty="0">
              <a:solidFill>
                <a:srgbClr val="FF0000"/>
              </a:solidFill>
            </a:endParaRPr>
          </a:p>
        </p:txBody>
      </p:sp>
      <p:pic>
        <p:nvPicPr>
          <p:cNvPr id="5" name="Picture 4"/>
          <p:cNvPicPr>
            <a:picLocks noChangeAspect="1"/>
          </p:cNvPicPr>
          <p:nvPr/>
        </p:nvPicPr>
        <p:blipFill>
          <a:blip r:embed="rId2"/>
          <a:stretch>
            <a:fillRect/>
          </a:stretch>
        </p:blipFill>
        <p:spPr>
          <a:xfrm>
            <a:off x="990600" y="1447800"/>
            <a:ext cx="6477000" cy="4978793"/>
          </a:xfrm>
          <a:prstGeom prst="rect">
            <a:avLst/>
          </a:prstGeom>
        </p:spPr>
      </p:pic>
    </p:spTree>
    <p:extLst>
      <p:ext uri="{BB962C8B-B14F-4D97-AF65-F5344CB8AC3E}">
        <p14:creationId xmlns:p14="http://schemas.microsoft.com/office/powerpoint/2010/main" val="26788294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09600" y="426720"/>
            <a:ext cx="7772400" cy="609600"/>
          </a:xfrm>
        </p:spPr>
        <p:txBody>
          <a:bodyPr>
            <a:normAutofit/>
          </a:bodyPr>
          <a:lstStyle/>
          <a:p>
            <a:pPr eaLnBrk="1" hangingPunct="1"/>
            <a:r>
              <a:rPr lang="en-US" sz="3600" b="1" dirty="0" smtClean="0">
                <a:solidFill>
                  <a:srgbClr val="FF0000"/>
                </a:solidFill>
              </a:rPr>
              <a:t>Class Lecture Schedule*</a:t>
            </a:r>
          </a:p>
        </p:txBody>
      </p:sp>
      <p:sp>
        <p:nvSpPr>
          <p:cNvPr id="18435" name="Rectangle 3"/>
          <p:cNvSpPr>
            <a:spLocks noGrp="1" noChangeArrowheads="1"/>
          </p:cNvSpPr>
          <p:nvPr>
            <p:ph idx="1"/>
          </p:nvPr>
        </p:nvSpPr>
        <p:spPr>
          <a:xfrm>
            <a:off x="609600" y="1029789"/>
            <a:ext cx="7696200" cy="5105400"/>
          </a:xfrm>
        </p:spPr>
        <p:txBody>
          <a:bodyPr>
            <a:normAutofit/>
          </a:bodyPr>
          <a:lstStyle/>
          <a:p>
            <a:pPr eaLnBrk="1" hangingPunct="1">
              <a:lnSpc>
                <a:spcPct val="80000"/>
              </a:lnSpc>
            </a:pPr>
            <a:endParaRPr lang="en-US" sz="2400" b="1" dirty="0" smtClean="0"/>
          </a:p>
          <a:p>
            <a:pPr eaLnBrk="1" hangingPunct="1">
              <a:lnSpc>
                <a:spcPct val="80000"/>
              </a:lnSpc>
            </a:pPr>
            <a:endParaRPr lang="en-US" sz="2400" b="1" dirty="0" smtClean="0"/>
          </a:p>
          <a:p>
            <a:pPr eaLnBrk="1" hangingPunct="1">
              <a:lnSpc>
                <a:spcPct val="80000"/>
              </a:lnSpc>
            </a:pPr>
            <a:endParaRPr lang="en-US" sz="2400" b="1" dirty="0" smtClean="0"/>
          </a:p>
        </p:txBody>
      </p:sp>
      <p:graphicFrame>
        <p:nvGraphicFramePr>
          <p:cNvPr id="2" name="Table 1"/>
          <p:cNvGraphicFramePr>
            <a:graphicFrameLocks noGrp="1"/>
          </p:cNvGraphicFramePr>
          <p:nvPr>
            <p:extLst/>
          </p:nvPr>
        </p:nvGraphicFramePr>
        <p:xfrm>
          <a:off x="762000" y="1447800"/>
          <a:ext cx="7086600" cy="4328316"/>
        </p:xfrm>
        <a:graphic>
          <a:graphicData uri="http://schemas.openxmlformats.org/drawingml/2006/table">
            <a:tbl>
              <a:tblPr/>
              <a:tblGrid>
                <a:gridCol w="1382751"/>
                <a:gridCol w="3441165"/>
                <a:gridCol w="2262684"/>
              </a:tblGrid>
              <a:tr h="357204">
                <a:tc>
                  <a:txBody>
                    <a:bodyPr/>
                    <a:lstStyle/>
                    <a:p>
                      <a:pPr algn="ctr" fontAlgn="ctr"/>
                      <a:r>
                        <a:rPr lang="en-US" sz="1000" b="1" i="0" u="none" strike="noStrike" dirty="0">
                          <a:solidFill>
                            <a:srgbClr val="000000"/>
                          </a:solidFill>
                          <a:effectLst/>
                          <a:latin typeface="Calibri" panose="020F0502020204030204" pitchFamily="34" charset="0"/>
                        </a:rPr>
                        <a:t>Chapter</a:t>
                      </a:r>
                    </a:p>
                  </a:txBody>
                  <a:tcPr marL="8712" marR="8712" marT="871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Chapter Description</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Lecture Date(s)</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246">
                <a:tc>
                  <a:txBody>
                    <a:bodyPr/>
                    <a:lstStyle/>
                    <a:p>
                      <a:pPr algn="ctr" fontAlgn="b"/>
                      <a:r>
                        <a:rPr lang="en-US" sz="1000" b="0" i="0" u="none" strike="noStrike">
                          <a:solidFill>
                            <a:srgbClr val="000000"/>
                          </a:solidFill>
                          <a:effectLst/>
                          <a:latin typeface="Calibri" panose="020F0502020204030204" pitchFamily="34" charset="0"/>
                        </a:rPr>
                        <a:t>1</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Operations and Productivity</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August 26th</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8491">
                <a:tc>
                  <a:txBody>
                    <a:bodyPr/>
                    <a:lstStyle/>
                    <a:p>
                      <a:pPr algn="ctr" fontAlgn="b"/>
                      <a:r>
                        <a:rPr lang="en-US" sz="1000" b="0" i="0" u="none" strike="noStrike">
                          <a:solidFill>
                            <a:srgbClr val="000000"/>
                          </a:solidFill>
                          <a:effectLst/>
                          <a:latin typeface="Calibri" panose="020F0502020204030204" pitchFamily="34" charset="0"/>
                        </a:rPr>
                        <a:t>2</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Operations Strategy in a Global Environment</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August 31st</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246">
                <a:tc>
                  <a:txBody>
                    <a:bodyPr/>
                    <a:lstStyle/>
                    <a:p>
                      <a:pPr algn="ctr" fontAlgn="b"/>
                      <a:r>
                        <a:rPr lang="en-US" sz="1000" b="0" i="0" u="none" strike="noStrike">
                          <a:solidFill>
                            <a:srgbClr val="000000"/>
                          </a:solidFill>
                          <a:effectLst/>
                          <a:latin typeface="Calibri" panose="020F0502020204030204" pitchFamily="34" charset="0"/>
                        </a:rPr>
                        <a:t>5</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Design of Goods and Services</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Sept 2nd &amp; Sept 9th</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246">
                <a:tc>
                  <a:txBody>
                    <a:bodyPr/>
                    <a:lstStyle/>
                    <a:p>
                      <a:pPr algn="ctr" fontAlgn="b"/>
                      <a:r>
                        <a:rPr lang="en-US" sz="1000" b="0" i="0" u="none" strike="noStrike">
                          <a:solidFill>
                            <a:srgbClr val="000000"/>
                          </a:solidFill>
                          <a:effectLst/>
                          <a:latin typeface="Calibri" panose="020F0502020204030204" pitchFamily="34" charset="0"/>
                        </a:rPr>
                        <a:t>5SUP</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Sustainability in the Supply Chain</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Sept 9th </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246">
                <a:tc>
                  <a:txBody>
                    <a:bodyPr/>
                    <a:lstStyle/>
                    <a:p>
                      <a:pPr algn="ctr" fontAlgn="b"/>
                      <a:r>
                        <a:rPr lang="en-US" sz="1000" b="0" i="0" u="none" strike="noStrike">
                          <a:solidFill>
                            <a:srgbClr val="000000"/>
                          </a:solidFill>
                          <a:effectLst/>
                          <a:latin typeface="Calibri" panose="020F0502020204030204" pitchFamily="34" charset="0"/>
                        </a:rPr>
                        <a:t>8</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Location Strategies</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Sept 14th</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7521">
                <a:tc>
                  <a:txBody>
                    <a:bodyPr/>
                    <a:lstStyle/>
                    <a:p>
                      <a:pPr algn="ctr" fontAlgn="b"/>
                      <a:r>
                        <a:rPr lang="en-US" sz="1000" b="0" i="0" u="none" strike="noStrike">
                          <a:solidFill>
                            <a:srgbClr val="000000"/>
                          </a:solidFill>
                          <a:effectLst/>
                          <a:latin typeface="Calibri" panose="020F0502020204030204" pitchFamily="34" charset="0"/>
                        </a:rPr>
                        <a:t>10</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Human Resources, Job Design, and Work Measurement</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Sept 16th</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246">
                <a:tc>
                  <a:txBody>
                    <a:bodyPr/>
                    <a:lstStyle/>
                    <a:p>
                      <a:pPr algn="ctr" fontAlgn="b"/>
                      <a:r>
                        <a:rPr lang="en-US" sz="1000" b="0" i="0" u="none" strike="noStrike">
                          <a:solidFill>
                            <a:srgbClr val="000000"/>
                          </a:solidFill>
                          <a:effectLst/>
                          <a:latin typeface="Calibri" panose="020F0502020204030204" pitchFamily="34" charset="0"/>
                        </a:rPr>
                        <a:t>3</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Project Management</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Sept 23rd &amp; Sept 28th</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246">
                <a:tc>
                  <a:txBody>
                    <a:bodyPr/>
                    <a:lstStyle/>
                    <a:p>
                      <a:pPr algn="ctr" fontAlgn="b"/>
                      <a:r>
                        <a:rPr lang="en-US" sz="1000" b="0" i="0" u="none" strike="noStrike">
                          <a:solidFill>
                            <a:srgbClr val="000000"/>
                          </a:solidFill>
                          <a:effectLst/>
                          <a:latin typeface="Calibri" panose="020F0502020204030204" pitchFamily="34" charset="0"/>
                        </a:rPr>
                        <a:t>4</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Forecasting</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Sept 30th</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246">
                <a:tc>
                  <a:txBody>
                    <a:bodyPr/>
                    <a:lstStyle/>
                    <a:p>
                      <a:pPr algn="ctr" fontAlgn="b"/>
                      <a:r>
                        <a:rPr lang="en-US" sz="1000" b="0" i="0" u="none" strike="noStrike">
                          <a:solidFill>
                            <a:srgbClr val="000000"/>
                          </a:solidFill>
                          <a:effectLst/>
                          <a:latin typeface="Calibri" panose="020F0502020204030204" pitchFamily="34" charset="0"/>
                        </a:rPr>
                        <a:t>6</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Managing Quality</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Oct 5th &amp; Oct 7th</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246">
                <a:tc>
                  <a:txBody>
                    <a:bodyPr/>
                    <a:lstStyle/>
                    <a:p>
                      <a:pPr algn="ctr" fontAlgn="b"/>
                      <a:r>
                        <a:rPr lang="en-US" sz="1000" b="0" i="0" u="none" strike="noStrike">
                          <a:solidFill>
                            <a:srgbClr val="000000"/>
                          </a:solidFill>
                          <a:effectLst/>
                          <a:latin typeface="Calibri" panose="020F0502020204030204" pitchFamily="34" charset="0"/>
                        </a:rPr>
                        <a:t>6SUP</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Statistical Process Control</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Oct 7th</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958">
                <a:tc>
                  <a:txBody>
                    <a:bodyPr/>
                    <a:lstStyle/>
                    <a:p>
                      <a:pPr algn="ctr" fontAlgn="b"/>
                      <a:r>
                        <a:rPr lang="en-US" sz="1000" b="0" i="0" u="none" strike="noStrike">
                          <a:solidFill>
                            <a:srgbClr val="000000"/>
                          </a:solidFill>
                          <a:effectLst/>
                          <a:latin typeface="Calibri" panose="020F0502020204030204" pitchFamily="34" charset="0"/>
                        </a:rPr>
                        <a:t>7</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Proecss Strategy</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Oct 12th</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858">
                <a:tc>
                  <a:txBody>
                    <a:bodyPr/>
                    <a:lstStyle/>
                    <a:p>
                      <a:pPr algn="ctr" fontAlgn="b"/>
                      <a:r>
                        <a:rPr lang="en-US" sz="1000" b="0" i="0" u="none" strike="noStrike">
                          <a:solidFill>
                            <a:srgbClr val="000000"/>
                          </a:solidFill>
                          <a:effectLst/>
                          <a:latin typeface="Calibri" panose="020F0502020204030204" pitchFamily="34" charset="0"/>
                        </a:rPr>
                        <a:t>7SUP</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Capacity and Constraint Management</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Oct 21st</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246">
                <a:tc>
                  <a:txBody>
                    <a:bodyPr/>
                    <a:lstStyle/>
                    <a:p>
                      <a:pPr algn="ctr" fontAlgn="b"/>
                      <a:r>
                        <a:rPr lang="en-US" sz="1000" b="0" i="0" u="none" strike="noStrike">
                          <a:solidFill>
                            <a:srgbClr val="000000"/>
                          </a:solidFill>
                          <a:effectLst/>
                          <a:latin typeface="Calibri" panose="020F0502020204030204" pitchFamily="34" charset="0"/>
                        </a:rPr>
                        <a:t>9</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Layout Strategies</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Oct 26th</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246">
                <a:tc>
                  <a:txBody>
                    <a:bodyPr/>
                    <a:lstStyle/>
                    <a:p>
                      <a:pPr algn="ctr" fontAlgn="b"/>
                      <a:r>
                        <a:rPr lang="en-US" sz="1000" b="0" i="0" u="none" strike="noStrike">
                          <a:solidFill>
                            <a:srgbClr val="000000"/>
                          </a:solidFill>
                          <a:effectLst/>
                          <a:latin typeface="Calibri" panose="020F0502020204030204" pitchFamily="34" charset="0"/>
                        </a:rPr>
                        <a:t>16</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JIT, TPS, and Lean Operations</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Oct 28th</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246">
                <a:tc>
                  <a:txBody>
                    <a:bodyPr/>
                    <a:lstStyle/>
                    <a:p>
                      <a:pPr algn="ctr" fontAlgn="b"/>
                      <a:r>
                        <a:rPr lang="en-US" sz="1000" b="0" i="0" u="none" strike="noStrike">
                          <a:solidFill>
                            <a:srgbClr val="000000"/>
                          </a:solidFill>
                          <a:effectLst/>
                          <a:latin typeface="Calibri" panose="020F0502020204030204" pitchFamily="34" charset="0"/>
                        </a:rPr>
                        <a:t>11</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Supply Chain Management</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Nov 2nd</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3062">
                <a:tc>
                  <a:txBody>
                    <a:bodyPr/>
                    <a:lstStyle/>
                    <a:p>
                      <a:pPr algn="ctr" fontAlgn="b"/>
                      <a:r>
                        <a:rPr lang="en-US" sz="1000" b="0" i="0" u="none" strike="noStrike">
                          <a:solidFill>
                            <a:srgbClr val="000000"/>
                          </a:solidFill>
                          <a:effectLst/>
                          <a:latin typeface="Calibri" panose="020F0502020204030204" pitchFamily="34" charset="0"/>
                        </a:rPr>
                        <a:t>11SUP</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Supply Chain management Analytics</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Nov 4th </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246">
                <a:tc>
                  <a:txBody>
                    <a:bodyPr/>
                    <a:lstStyle/>
                    <a:p>
                      <a:pPr algn="ctr" fontAlgn="b"/>
                      <a:r>
                        <a:rPr lang="en-US" sz="1000" b="0" i="0" u="none" strike="noStrike">
                          <a:solidFill>
                            <a:srgbClr val="000000"/>
                          </a:solidFill>
                          <a:effectLst/>
                          <a:latin typeface="Calibri" panose="020F0502020204030204" pitchFamily="34" charset="0"/>
                        </a:rPr>
                        <a:t>12</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Inventory Management</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Nov 11th</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6754">
                <a:tc>
                  <a:txBody>
                    <a:bodyPr/>
                    <a:lstStyle/>
                    <a:p>
                      <a:pPr algn="ctr" fontAlgn="b"/>
                      <a:r>
                        <a:rPr lang="en-US" sz="1000" b="0" i="0" u="none" strike="noStrike">
                          <a:solidFill>
                            <a:srgbClr val="000000"/>
                          </a:solidFill>
                          <a:effectLst/>
                          <a:latin typeface="Calibri" panose="020F0502020204030204" pitchFamily="34" charset="0"/>
                        </a:rPr>
                        <a:t>13</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Aggregate Planning and Sales &amp; Operations Planning (S&amp;OP)</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Nov 16th</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ctr" fontAlgn="b"/>
                      <a:r>
                        <a:rPr lang="en-US" sz="1000" b="0" i="0" u="none" strike="noStrike">
                          <a:solidFill>
                            <a:srgbClr val="000000"/>
                          </a:solidFill>
                          <a:effectLst/>
                          <a:latin typeface="Calibri" panose="020F0502020204030204" pitchFamily="34" charset="0"/>
                        </a:rPr>
                        <a:t>14</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Material Rquirements Planning (MRP) and ERP</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Nov 18th &amp; 23rd</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958">
                <a:tc>
                  <a:txBody>
                    <a:bodyPr/>
                    <a:lstStyle/>
                    <a:p>
                      <a:pPr algn="ctr" fontAlgn="b"/>
                      <a:r>
                        <a:rPr lang="en-US" sz="1000" b="0" i="0" u="none" strike="noStrike">
                          <a:solidFill>
                            <a:srgbClr val="000000"/>
                          </a:solidFill>
                          <a:effectLst/>
                          <a:latin typeface="Calibri" panose="020F0502020204030204" pitchFamily="34" charset="0"/>
                        </a:rPr>
                        <a:t>15</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Short-Term Scheduling</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Nov 30th</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958">
                <a:tc>
                  <a:txBody>
                    <a:bodyPr/>
                    <a:lstStyle/>
                    <a:p>
                      <a:pPr algn="ctr" fontAlgn="b"/>
                      <a:r>
                        <a:rPr lang="en-US" sz="1000" b="0" i="0" u="none" strike="noStrike">
                          <a:solidFill>
                            <a:srgbClr val="000000"/>
                          </a:solidFill>
                          <a:effectLst/>
                          <a:latin typeface="Calibri" panose="020F0502020204030204" pitchFamily="34" charset="0"/>
                        </a:rPr>
                        <a:t>17</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Maintenance and Reliability</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Dec 2nd</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TextBox 2"/>
          <p:cNvSpPr txBox="1"/>
          <p:nvPr/>
        </p:nvSpPr>
        <p:spPr>
          <a:xfrm>
            <a:off x="838200" y="5869711"/>
            <a:ext cx="5867400" cy="307777"/>
          </a:xfrm>
          <a:prstGeom prst="rect">
            <a:avLst/>
          </a:prstGeom>
          <a:noFill/>
        </p:spPr>
        <p:txBody>
          <a:bodyPr wrap="square" rtlCol="0">
            <a:spAutoFit/>
          </a:bodyPr>
          <a:lstStyle/>
          <a:p>
            <a:r>
              <a:rPr lang="en-US" sz="1400" dirty="0" smtClean="0"/>
              <a:t>*</a:t>
            </a:r>
            <a:r>
              <a:rPr lang="en-US" sz="1400" i="1" dirty="0" smtClean="0"/>
              <a:t>This is a tentative schedule only and may change due to class needs.</a:t>
            </a:r>
            <a:endParaRPr lang="en-US" sz="1400" i="1" dirty="0"/>
          </a:p>
        </p:txBody>
      </p:sp>
    </p:spTree>
    <p:extLst>
      <p:ext uri="{BB962C8B-B14F-4D97-AF65-F5344CB8AC3E}">
        <p14:creationId xmlns:p14="http://schemas.microsoft.com/office/powerpoint/2010/main" val="42095401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accent6"/>
                </a:solidFill>
              </a:rPr>
              <a:t>Dynamic Study Modules (DSM)</a:t>
            </a:r>
            <a:br>
              <a:rPr lang="en-US" sz="3600" dirty="0" smtClean="0">
                <a:solidFill>
                  <a:schemeClr val="accent6"/>
                </a:solidFill>
              </a:rPr>
            </a:br>
            <a:r>
              <a:rPr lang="en-US" sz="3600" dirty="0" smtClean="0">
                <a:solidFill>
                  <a:srgbClr val="FF0000"/>
                </a:solidFill>
              </a:rPr>
              <a:t>(Pearson </a:t>
            </a:r>
            <a:r>
              <a:rPr lang="en-US" sz="3600" dirty="0" err="1" smtClean="0">
                <a:solidFill>
                  <a:srgbClr val="FF0000"/>
                </a:solidFill>
              </a:rPr>
              <a:t>MyOMLab</a:t>
            </a:r>
            <a:r>
              <a:rPr lang="en-US" sz="3600" dirty="0" smtClean="0">
                <a:solidFill>
                  <a:srgbClr val="FF0000"/>
                </a:solidFill>
              </a:rPr>
              <a:t>)</a:t>
            </a:r>
            <a:endParaRPr lang="en-US" sz="3600" dirty="0">
              <a:solidFill>
                <a:srgbClr val="FF0000"/>
              </a:solidFill>
            </a:endParaRPr>
          </a:p>
        </p:txBody>
      </p:sp>
      <p:sp>
        <p:nvSpPr>
          <p:cNvPr id="6" name="Content Placeholder 2"/>
          <p:cNvSpPr>
            <a:spLocks noGrp="1"/>
          </p:cNvSpPr>
          <p:nvPr>
            <p:ph idx="1"/>
          </p:nvPr>
        </p:nvSpPr>
        <p:spPr>
          <a:xfrm>
            <a:off x="228600" y="1371600"/>
            <a:ext cx="7848600" cy="4953000"/>
          </a:xfrm>
          <a:noFill/>
        </p:spPr>
        <p:txBody>
          <a:bodyPr>
            <a:noAutofit/>
          </a:bodyPr>
          <a:lstStyle/>
          <a:p>
            <a:pPr lvl="1">
              <a:buFont typeface="Arial" pitchFamily="34" charset="0"/>
              <a:buChar char="•"/>
            </a:pPr>
            <a:r>
              <a:rPr lang="en-US" sz="2000" b="1" dirty="0" smtClean="0"/>
              <a:t>The purpose of working the DSMs is to help students understand basic concepts of the materials prior to the class so that they come to class prepared and ready to thoughtfully contribute to a livelier and  more constructive environment for a higher level of learning in the class.</a:t>
            </a:r>
          </a:p>
          <a:p>
            <a:pPr lvl="1">
              <a:buFont typeface="Arial" pitchFamily="34" charset="0"/>
              <a:buChar char="•"/>
            </a:pPr>
            <a:r>
              <a:rPr lang="en-US" sz="2000" b="1" dirty="0" smtClean="0"/>
              <a:t>DSMs will assist you to achieve higher scores on quizzes and exams </a:t>
            </a:r>
          </a:p>
          <a:p>
            <a:pPr lvl="1">
              <a:buFont typeface="Arial" pitchFamily="34" charset="0"/>
              <a:buChar char="•"/>
            </a:pPr>
            <a:r>
              <a:rPr lang="en-US" sz="2000" b="1" dirty="0" smtClean="0"/>
              <a:t>15 modules (except DSMs for Chapters 10 and 17 and Supplementary chapters) are to be completed </a:t>
            </a:r>
            <a:r>
              <a:rPr lang="en-US" sz="2000" b="1" dirty="0"/>
              <a:t>in </a:t>
            </a:r>
            <a:r>
              <a:rPr lang="en-US" sz="2000" b="1" dirty="0" err="1" smtClean="0"/>
              <a:t>MyOMLab</a:t>
            </a:r>
            <a:r>
              <a:rPr lang="en-US" sz="2000" b="1" dirty="0" smtClean="0"/>
              <a:t> via Blackboard. Each module is worth 10 points.</a:t>
            </a:r>
            <a:endParaRPr lang="en-US" sz="2000" b="1" dirty="0"/>
          </a:p>
          <a:p>
            <a:pPr lvl="1">
              <a:buFont typeface="Arial" pitchFamily="34" charset="0"/>
              <a:buChar char="•"/>
            </a:pPr>
            <a:r>
              <a:rPr lang="en-US" sz="2000" b="1" dirty="0" smtClean="0"/>
              <a:t>You </a:t>
            </a:r>
            <a:r>
              <a:rPr lang="en-US" sz="2000" b="1" dirty="0"/>
              <a:t>must </a:t>
            </a:r>
            <a:r>
              <a:rPr lang="en-US" sz="2000" b="1" dirty="0" smtClean="0"/>
              <a:t>complete each module by </a:t>
            </a:r>
            <a:r>
              <a:rPr lang="en-US" sz="2000" b="1" i="1" dirty="0" smtClean="0">
                <a:solidFill>
                  <a:srgbClr val="FF0000"/>
                </a:solidFill>
              </a:rPr>
              <a:t>2:00 PM </a:t>
            </a:r>
            <a:r>
              <a:rPr lang="en-US" sz="2000" b="1" dirty="0"/>
              <a:t>on the </a:t>
            </a:r>
            <a:r>
              <a:rPr lang="en-US" sz="2000" b="1" dirty="0" smtClean="0"/>
              <a:t>assigned date which is normally on or prior to the date the material from the module will be covered in the class. </a:t>
            </a:r>
          </a:p>
          <a:p>
            <a:pPr lvl="1">
              <a:buFont typeface="Arial" pitchFamily="34" charset="0"/>
              <a:buChar char="•"/>
            </a:pPr>
            <a:r>
              <a:rPr lang="en-US" sz="2000" b="1" u="sng" dirty="0" smtClean="0">
                <a:solidFill>
                  <a:schemeClr val="tx2"/>
                </a:solidFill>
              </a:rPr>
              <a:t>Late submissions will not receive credit.</a:t>
            </a:r>
            <a:endParaRPr lang="en-US" sz="2000" b="1" u="sng" dirty="0">
              <a:solidFill>
                <a:schemeClr val="tx2"/>
              </a:solidFill>
            </a:endParaRPr>
          </a:p>
        </p:txBody>
      </p:sp>
    </p:spTree>
    <p:extLst>
      <p:ext uri="{BB962C8B-B14F-4D97-AF65-F5344CB8AC3E}">
        <p14:creationId xmlns:p14="http://schemas.microsoft.com/office/powerpoint/2010/main" val="2120817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09600" y="426720"/>
            <a:ext cx="7772400" cy="609600"/>
          </a:xfrm>
        </p:spPr>
        <p:txBody>
          <a:bodyPr>
            <a:normAutofit/>
          </a:bodyPr>
          <a:lstStyle/>
          <a:p>
            <a:pPr eaLnBrk="1" hangingPunct="1"/>
            <a:r>
              <a:rPr lang="en-US" sz="3600" b="1" dirty="0" smtClean="0">
                <a:solidFill>
                  <a:srgbClr val="FF0000"/>
                </a:solidFill>
              </a:rPr>
              <a:t>Class </a:t>
            </a:r>
            <a:r>
              <a:rPr lang="en-US" sz="3600" dirty="0" smtClean="0">
                <a:solidFill>
                  <a:srgbClr val="FF0000"/>
                </a:solidFill>
              </a:rPr>
              <a:t>Dynamic Study Module</a:t>
            </a:r>
            <a:r>
              <a:rPr lang="en-US" sz="3600" b="1" dirty="0" smtClean="0">
                <a:solidFill>
                  <a:srgbClr val="FF0000"/>
                </a:solidFill>
              </a:rPr>
              <a:t> Schedule</a:t>
            </a:r>
          </a:p>
        </p:txBody>
      </p:sp>
      <p:sp>
        <p:nvSpPr>
          <p:cNvPr id="18435" name="Rectangle 3"/>
          <p:cNvSpPr>
            <a:spLocks noGrp="1" noChangeArrowheads="1"/>
          </p:cNvSpPr>
          <p:nvPr>
            <p:ph idx="1"/>
          </p:nvPr>
        </p:nvSpPr>
        <p:spPr>
          <a:xfrm>
            <a:off x="609600" y="1029789"/>
            <a:ext cx="7696200" cy="5105400"/>
          </a:xfrm>
        </p:spPr>
        <p:txBody>
          <a:bodyPr>
            <a:normAutofit/>
          </a:bodyPr>
          <a:lstStyle/>
          <a:p>
            <a:pPr eaLnBrk="1" hangingPunct="1">
              <a:lnSpc>
                <a:spcPct val="80000"/>
              </a:lnSpc>
            </a:pPr>
            <a:endParaRPr lang="en-US" sz="2400" b="1" dirty="0" smtClean="0"/>
          </a:p>
          <a:p>
            <a:pPr eaLnBrk="1" hangingPunct="1">
              <a:lnSpc>
                <a:spcPct val="80000"/>
              </a:lnSpc>
            </a:pPr>
            <a:endParaRPr lang="en-US" sz="2400" b="1" dirty="0" smtClean="0"/>
          </a:p>
          <a:p>
            <a:pPr eaLnBrk="1" hangingPunct="1">
              <a:lnSpc>
                <a:spcPct val="80000"/>
              </a:lnSpc>
            </a:pPr>
            <a:endParaRPr lang="en-US" sz="2400" b="1" dirty="0" smtClean="0"/>
          </a:p>
        </p:txBody>
      </p:sp>
      <p:graphicFrame>
        <p:nvGraphicFramePr>
          <p:cNvPr id="2" name="Table 1"/>
          <p:cNvGraphicFramePr>
            <a:graphicFrameLocks noGrp="1"/>
          </p:cNvGraphicFramePr>
          <p:nvPr>
            <p:extLst/>
          </p:nvPr>
        </p:nvGraphicFramePr>
        <p:xfrm>
          <a:off x="685800" y="1371600"/>
          <a:ext cx="7619999" cy="4260828"/>
        </p:xfrm>
        <a:graphic>
          <a:graphicData uri="http://schemas.openxmlformats.org/drawingml/2006/table">
            <a:tbl>
              <a:tblPr/>
              <a:tblGrid>
                <a:gridCol w="537691"/>
                <a:gridCol w="3272309"/>
                <a:gridCol w="794637"/>
                <a:gridCol w="3015362"/>
              </a:tblGrid>
              <a:tr h="357204">
                <a:tc>
                  <a:txBody>
                    <a:bodyPr/>
                    <a:lstStyle/>
                    <a:p>
                      <a:pPr algn="ctr" fontAlgn="ctr"/>
                      <a:r>
                        <a:rPr lang="en-US" sz="1000" b="1" i="0" u="none" strike="noStrike">
                          <a:solidFill>
                            <a:srgbClr val="000000"/>
                          </a:solidFill>
                          <a:effectLst/>
                          <a:latin typeface="Calibri" panose="020F0502020204030204" pitchFamily="34" charset="0"/>
                        </a:rPr>
                        <a:t>Chapter</a:t>
                      </a:r>
                    </a:p>
                  </a:txBody>
                  <a:tcPr marL="8712" marR="8712" marT="871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Chapter Description</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DSM Assigned?</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DSM Due Date</a:t>
                      </a:r>
                      <a:br>
                        <a:rPr lang="en-US" sz="1000" b="1" i="0" u="none" strike="noStrike">
                          <a:solidFill>
                            <a:srgbClr val="000000"/>
                          </a:solidFill>
                          <a:effectLst/>
                          <a:latin typeface="Calibri" panose="020F0502020204030204" pitchFamily="34" charset="0"/>
                        </a:rPr>
                      </a:br>
                      <a:r>
                        <a:rPr lang="en-US" sz="1000" b="1" i="0" u="none" strike="noStrike">
                          <a:solidFill>
                            <a:srgbClr val="000000"/>
                          </a:solidFill>
                          <a:effectLst/>
                          <a:latin typeface="Calibri" panose="020F0502020204030204" pitchFamily="34" charset="0"/>
                        </a:rPr>
                        <a:t>Due at 2:00 PM</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246">
                <a:tc>
                  <a:txBody>
                    <a:bodyPr/>
                    <a:lstStyle/>
                    <a:p>
                      <a:pPr algn="ctr" fontAlgn="b"/>
                      <a:r>
                        <a:rPr lang="en-US" sz="1000" b="0" i="0" u="none" strike="noStrike">
                          <a:solidFill>
                            <a:srgbClr val="000000"/>
                          </a:solidFill>
                          <a:effectLst/>
                          <a:latin typeface="Calibri" panose="020F0502020204030204" pitchFamily="34" charset="0"/>
                        </a:rPr>
                        <a:t>1</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Operations and Productivity</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DSM#1</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Wednesday, August 26, 2015</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8491">
                <a:tc>
                  <a:txBody>
                    <a:bodyPr/>
                    <a:lstStyle/>
                    <a:p>
                      <a:pPr algn="ctr" fontAlgn="b"/>
                      <a:r>
                        <a:rPr lang="en-US" sz="1000" b="0" i="0" u="none" strike="noStrike">
                          <a:solidFill>
                            <a:srgbClr val="000000"/>
                          </a:solidFill>
                          <a:effectLst/>
                          <a:latin typeface="Calibri" panose="020F0502020204030204" pitchFamily="34" charset="0"/>
                        </a:rPr>
                        <a:t>2</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Operations Strategy in a Global Environment</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DSM#2</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Monday, August 31, 2015</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246">
                <a:tc>
                  <a:txBody>
                    <a:bodyPr/>
                    <a:lstStyle/>
                    <a:p>
                      <a:pPr algn="ctr" fontAlgn="b"/>
                      <a:r>
                        <a:rPr lang="en-US" sz="1000" b="0" i="0" u="none" strike="noStrike">
                          <a:solidFill>
                            <a:srgbClr val="000000"/>
                          </a:solidFill>
                          <a:effectLst/>
                          <a:latin typeface="Calibri" panose="020F0502020204030204" pitchFamily="34" charset="0"/>
                        </a:rPr>
                        <a:t>5</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Design of Goods and Services</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DSM#3</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Wednesday, September 02, 2015</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246">
                <a:tc>
                  <a:txBody>
                    <a:bodyPr/>
                    <a:lstStyle/>
                    <a:p>
                      <a:pPr algn="ctr" fontAlgn="b"/>
                      <a:r>
                        <a:rPr lang="en-US" sz="1000" b="0" i="0" u="none" strike="noStrike">
                          <a:solidFill>
                            <a:srgbClr val="000000"/>
                          </a:solidFill>
                          <a:effectLst/>
                          <a:latin typeface="Calibri" panose="020F0502020204030204" pitchFamily="34" charset="0"/>
                        </a:rPr>
                        <a:t>5SUP</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Sustainability in the Supply Chain</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1000" b="0" i="0" u="none" strike="noStrike">
                          <a:solidFill>
                            <a:srgbClr val="000000"/>
                          </a:solidFill>
                          <a:effectLst/>
                          <a:latin typeface="Calibri" panose="020F0502020204030204" pitchFamily="34" charset="0"/>
                        </a:rPr>
                        <a:t> </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74246">
                <a:tc>
                  <a:txBody>
                    <a:bodyPr/>
                    <a:lstStyle/>
                    <a:p>
                      <a:pPr algn="ctr" fontAlgn="b"/>
                      <a:r>
                        <a:rPr lang="en-US" sz="1000" b="0" i="0" u="none" strike="noStrike">
                          <a:solidFill>
                            <a:srgbClr val="000000"/>
                          </a:solidFill>
                          <a:effectLst/>
                          <a:latin typeface="Calibri" panose="020F0502020204030204" pitchFamily="34" charset="0"/>
                        </a:rPr>
                        <a:t>8</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Location Strategies</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DSM#4</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Monday, September 14, 2015</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7521">
                <a:tc>
                  <a:txBody>
                    <a:bodyPr/>
                    <a:lstStyle/>
                    <a:p>
                      <a:pPr algn="ctr" fontAlgn="b"/>
                      <a:r>
                        <a:rPr lang="en-US" sz="1000" b="0" i="0" u="none" strike="noStrike">
                          <a:solidFill>
                            <a:srgbClr val="000000"/>
                          </a:solidFill>
                          <a:effectLst/>
                          <a:latin typeface="Calibri" panose="020F0502020204030204" pitchFamily="34" charset="0"/>
                        </a:rPr>
                        <a:t>10</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Human Resources, Job Design, and Work Measurement</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1000" b="0" i="0" u="none" strike="noStrike">
                          <a:solidFill>
                            <a:srgbClr val="000000"/>
                          </a:solidFill>
                          <a:effectLst/>
                          <a:latin typeface="Calibri" panose="020F0502020204030204" pitchFamily="34" charset="0"/>
                        </a:rPr>
                        <a:t> </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174246">
                <a:tc>
                  <a:txBody>
                    <a:bodyPr/>
                    <a:lstStyle/>
                    <a:p>
                      <a:pPr algn="ctr" fontAlgn="b"/>
                      <a:r>
                        <a:rPr lang="en-US" sz="1000" b="0" i="0" u="none" strike="noStrike">
                          <a:solidFill>
                            <a:srgbClr val="000000"/>
                          </a:solidFill>
                          <a:effectLst/>
                          <a:latin typeface="Calibri" panose="020F0502020204030204" pitchFamily="34" charset="0"/>
                        </a:rPr>
                        <a:t>3</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Project Management</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DSM#5</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Wednesday, September 23, 2015</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246">
                <a:tc>
                  <a:txBody>
                    <a:bodyPr/>
                    <a:lstStyle/>
                    <a:p>
                      <a:pPr algn="ctr" fontAlgn="b"/>
                      <a:r>
                        <a:rPr lang="en-US" sz="1000" b="0" i="0" u="none" strike="noStrike">
                          <a:solidFill>
                            <a:srgbClr val="000000"/>
                          </a:solidFill>
                          <a:effectLst/>
                          <a:latin typeface="Calibri" panose="020F0502020204030204" pitchFamily="34" charset="0"/>
                        </a:rPr>
                        <a:t>4</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Forecasting</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DSM#6</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Wednesday, September 30, 2015</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246">
                <a:tc>
                  <a:txBody>
                    <a:bodyPr/>
                    <a:lstStyle/>
                    <a:p>
                      <a:pPr algn="ctr" fontAlgn="b"/>
                      <a:r>
                        <a:rPr lang="en-US" sz="1000" b="0" i="0" u="none" strike="noStrike">
                          <a:solidFill>
                            <a:srgbClr val="000000"/>
                          </a:solidFill>
                          <a:effectLst/>
                          <a:latin typeface="Calibri" panose="020F0502020204030204" pitchFamily="34" charset="0"/>
                        </a:rPr>
                        <a:t>6</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Managing Quality</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DSM#7</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Monday, October 05, 2015</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246">
                <a:tc>
                  <a:txBody>
                    <a:bodyPr/>
                    <a:lstStyle/>
                    <a:p>
                      <a:pPr algn="ctr" fontAlgn="b"/>
                      <a:r>
                        <a:rPr lang="en-US" sz="1000" b="0" i="0" u="none" strike="noStrike">
                          <a:solidFill>
                            <a:srgbClr val="000000"/>
                          </a:solidFill>
                          <a:effectLst/>
                          <a:latin typeface="Calibri" panose="020F0502020204030204" pitchFamily="34" charset="0"/>
                        </a:rPr>
                        <a:t>6SUP</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Statistical Process Control</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1000" b="0" i="0" u="none" strike="noStrike">
                          <a:solidFill>
                            <a:srgbClr val="000000"/>
                          </a:solidFill>
                          <a:effectLst/>
                          <a:latin typeface="Calibri" panose="020F0502020204030204" pitchFamily="34" charset="0"/>
                        </a:rPr>
                        <a:t> </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82958">
                <a:tc>
                  <a:txBody>
                    <a:bodyPr/>
                    <a:lstStyle/>
                    <a:p>
                      <a:pPr algn="ctr" fontAlgn="b"/>
                      <a:r>
                        <a:rPr lang="en-US" sz="1000" b="0" i="0" u="none" strike="noStrike">
                          <a:solidFill>
                            <a:srgbClr val="000000"/>
                          </a:solidFill>
                          <a:effectLst/>
                          <a:latin typeface="Calibri" panose="020F0502020204030204" pitchFamily="34" charset="0"/>
                        </a:rPr>
                        <a:t>7</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Proecss Strategy</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DSM#8</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Monday, October 12, 2015</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858">
                <a:tc>
                  <a:txBody>
                    <a:bodyPr/>
                    <a:lstStyle/>
                    <a:p>
                      <a:pPr algn="ctr" fontAlgn="b"/>
                      <a:r>
                        <a:rPr lang="en-US" sz="1000" b="0" i="0" u="none" strike="noStrike">
                          <a:solidFill>
                            <a:srgbClr val="000000"/>
                          </a:solidFill>
                          <a:effectLst/>
                          <a:latin typeface="Calibri" panose="020F0502020204030204" pitchFamily="34" charset="0"/>
                        </a:rPr>
                        <a:t>7SUP</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Capacity and Constraint Management</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74246">
                <a:tc>
                  <a:txBody>
                    <a:bodyPr/>
                    <a:lstStyle/>
                    <a:p>
                      <a:pPr algn="ctr" fontAlgn="b"/>
                      <a:r>
                        <a:rPr lang="en-US" sz="1000" b="0" i="0" u="none" strike="noStrike">
                          <a:solidFill>
                            <a:srgbClr val="000000"/>
                          </a:solidFill>
                          <a:effectLst/>
                          <a:latin typeface="Calibri" panose="020F0502020204030204" pitchFamily="34" charset="0"/>
                        </a:rPr>
                        <a:t>9</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Layout Strategies</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DSM#9</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Monday, October 26, 2015</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246">
                <a:tc>
                  <a:txBody>
                    <a:bodyPr/>
                    <a:lstStyle/>
                    <a:p>
                      <a:pPr algn="ctr" fontAlgn="b"/>
                      <a:r>
                        <a:rPr lang="en-US" sz="1000" b="0" i="0" u="none" strike="noStrike">
                          <a:solidFill>
                            <a:srgbClr val="000000"/>
                          </a:solidFill>
                          <a:effectLst/>
                          <a:latin typeface="Calibri" panose="020F0502020204030204" pitchFamily="34" charset="0"/>
                        </a:rPr>
                        <a:t>16</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JIT, TPS, and Lean Operations</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DSM#10</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Wednesday, October 28, 2015</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246">
                <a:tc>
                  <a:txBody>
                    <a:bodyPr/>
                    <a:lstStyle/>
                    <a:p>
                      <a:pPr algn="ctr" fontAlgn="b"/>
                      <a:r>
                        <a:rPr lang="en-US" sz="1000" b="0" i="0" u="none" strike="noStrike">
                          <a:solidFill>
                            <a:srgbClr val="000000"/>
                          </a:solidFill>
                          <a:effectLst/>
                          <a:latin typeface="Calibri" panose="020F0502020204030204" pitchFamily="34" charset="0"/>
                        </a:rPr>
                        <a:t>11</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Supply Chain Management</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DSM#11</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Monday, November 02, 2015</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3062">
                <a:tc>
                  <a:txBody>
                    <a:bodyPr/>
                    <a:lstStyle/>
                    <a:p>
                      <a:pPr algn="ctr" fontAlgn="b"/>
                      <a:r>
                        <a:rPr lang="en-US" sz="1000" b="0" i="0" u="none" strike="noStrike">
                          <a:solidFill>
                            <a:srgbClr val="000000"/>
                          </a:solidFill>
                          <a:effectLst/>
                          <a:latin typeface="Calibri" panose="020F0502020204030204" pitchFamily="34" charset="0"/>
                        </a:rPr>
                        <a:t>11SUP</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Supply Chain management Analytics</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1000" b="0" i="0" u="none" strike="noStrike">
                          <a:solidFill>
                            <a:srgbClr val="000000"/>
                          </a:solidFill>
                          <a:effectLst/>
                          <a:latin typeface="Calibri" panose="020F0502020204030204" pitchFamily="34" charset="0"/>
                        </a:rPr>
                        <a:t> </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174246">
                <a:tc>
                  <a:txBody>
                    <a:bodyPr/>
                    <a:lstStyle/>
                    <a:p>
                      <a:pPr algn="ctr" fontAlgn="b"/>
                      <a:r>
                        <a:rPr lang="en-US" sz="1000" b="0" i="0" u="none" strike="noStrike">
                          <a:solidFill>
                            <a:srgbClr val="000000"/>
                          </a:solidFill>
                          <a:effectLst/>
                          <a:latin typeface="Calibri" panose="020F0502020204030204" pitchFamily="34" charset="0"/>
                        </a:rPr>
                        <a:t>12</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Inventory Management</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DSM#12</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Wednesday, November 11, 2015</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6754">
                <a:tc>
                  <a:txBody>
                    <a:bodyPr/>
                    <a:lstStyle/>
                    <a:p>
                      <a:pPr algn="ctr" fontAlgn="b"/>
                      <a:r>
                        <a:rPr lang="en-US" sz="1000" b="0" i="0" u="none" strike="noStrike">
                          <a:solidFill>
                            <a:srgbClr val="000000"/>
                          </a:solidFill>
                          <a:effectLst/>
                          <a:latin typeface="Calibri" panose="020F0502020204030204" pitchFamily="34" charset="0"/>
                        </a:rPr>
                        <a:t>13</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Aggregate Planning and Sales &amp; Operations Planning (S&amp;OP)</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DSM#13</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Monday, November 16, 2015</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2400">
                <a:tc>
                  <a:txBody>
                    <a:bodyPr/>
                    <a:lstStyle/>
                    <a:p>
                      <a:pPr algn="ctr" fontAlgn="b"/>
                      <a:r>
                        <a:rPr lang="en-US" sz="1000" b="0" i="0" u="none" strike="noStrike">
                          <a:solidFill>
                            <a:srgbClr val="000000"/>
                          </a:solidFill>
                          <a:effectLst/>
                          <a:latin typeface="Calibri" panose="020F0502020204030204" pitchFamily="34" charset="0"/>
                        </a:rPr>
                        <a:t>14</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Material Rquirements Planning (MRP) and ERP</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DSM#14</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Wednesday, November 18, 2015</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958">
                <a:tc>
                  <a:txBody>
                    <a:bodyPr/>
                    <a:lstStyle/>
                    <a:p>
                      <a:pPr algn="ctr" fontAlgn="b"/>
                      <a:r>
                        <a:rPr lang="en-US" sz="1000" b="0" i="0" u="none" strike="noStrike">
                          <a:solidFill>
                            <a:srgbClr val="000000"/>
                          </a:solidFill>
                          <a:effectLst/>
                          <a:latin typeface="Calibri" panose="020F0502020204030204" pitchFamily="34" charset="0"/>
                        </a:rPr>
                        <a:t>15</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Short-Term Scheduling</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DSM#15</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Monday, November 30, 2015</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958">
                <a:tc>
                  <a:txBody>
                    <a:bodyPr/>
                    <a:lstStyle/>
                    <a:p>
                      <a:pPr algn="ctr" fontAlgn="b"/>
                      <a:r>
                        <a:rPr lang="en-US" sz="1000" b="0" i="0" u="none" strike="noStrike">
                          <a:solidFill>
                            <a:srgbClr val="000000"/>
                          </a:solidFill>
                          <a:effectLst/>
                          <a:latin typeface="Calibri" panose="020F0502020204030204" pitchFamily="34" charset="0"/>
                        </a:rPr>
                        <a:t>17</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Maintenance and Reliability</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1000" b="0" i="0" u="none" strike="noStrike" dirty="0">
                          <a:solidFill>
                            <a:srgbClr val="000000"/>
                          </a:solidFill>
                          <a:effectLst/>
                          <a:latin typeface="Calibri" panose="020F0502020204030204" pitchFamily="34" charset="0"/>
                        </a:rPr>
                        <a:t> </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bl>
          </a:graphicData>
        </a:graphic>
      </p:graphicFrame>
    </p:spTree>
    <p:extLst>
      <p:ext uri="{BB962C8B-B14F-4D97-AF65-F5344CB8AC3E}">
        <p14:creationId xmlns:p14="http://schemas.microsoft.com/office/powerpoint/2010/main" val="26183997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229600" cy="990600"/>
          </a:xfrm>
        </p:spPr>
        <p:txBody>
          <a:bodyPr/>
          <a:lstStyle/>
          <a:p>
            <a:r>
              <a:rPr lang="en-US" sz="3600" dirty="0" smtClean="0">
                <a:solidFill>
                  <a:srgbClr val="0070C0"/>
                </a:solidFill>
              </a:rPr>
              <a:t>Homework Problems </a:t>
            </a:r>
            <a:r>
              <a:rPr lang="en-US" sz="3600" dirty="0" smtClean="0">
                <a:solidFill>
                  <a:srgbClr val="FF0000"/>
                </a:solidFill>
              </a:rPr>
              <a:t>(Pearson </a:t>
            </a:r>
            <a:r>
              <a:rPr lang="en-US" sz="3600" dirty="0" err="1" smtClean="0">
                <a:solidFill>
                  <a:srgbClr val="FF0000"/>
                </a:solidFill>
              </a:rPr>
              <a:t>MyOMLab</a:t>
            </a:r>
            <a:r>
              <a:rPr lang="en-US" sz="3600" dirty="0" smtClean="0">
                <a:solidFill>
                  <a:srgbClr val="FF0000"/>
                </a:solidFill>
              </a:rPr>
              <a:t>)</a:t>
            </a:r>
            <a:endParaRPr lang="en-US" sz="3600" dirty="0">
              <a:solidFill>
                <a:srgbClr val="FF0000"/>
              </a:solidFill>
            </a:endParaRPr>
          </a:p>
        </p:txBody>
      </p:sp>
      <p:sp>
        <p:nvSpPr>
          <p:cNvPr id="3" name="Content Placeholder 2"/>
          <p:cNvSpPr>
            <a:spLocks noGrp="1"/>
          </p:cNvSpPr>
          <p:nvPr>
            <p:ph idx="1"/>
          </p:nvPr>
        </p:nvSpPr>
        <p:spPr>
          <a:xfrm>
            <a:off x="152400" y="1371600"/>
            <a:ext cx="7848600" cy="4953000"/>
          </a:xfrm>
          <a:noFill/>
        </p:spPr>
        <p:txBody>
          <a:bodyPr>
            <a:noAutofit/>
          </a:bodyPr>
          <a:lstStyle/>
          <a:p>
            <a:pPr lvl="1">
              <a:buFont typeface="Arial" pitchFamily="34" charset="0"/>
              <a:buChar char="•"/>
            </a:pPr>
            <a:r>
              <a:rPr lang="en-US" b="1" dirty="0" smtClean="0"/>
              <a:t>7 homework assignments </a:t>
            </a:r>
            <a:r>
              <a:rPr lang="en-US" b="1" dirty="0"/>
              <a:t>are </a:t>
            </a:r>
            <a:r>
              <a:rPr lang="en-US" b="1" dirty="0" smtClean="0"/>
              <a:t>to be completed </a:t>
            </a:r>
            <a:r>
              <a:rPr lang="en-US" b="1" dirty="0"/>
              <a:t>in </a:t>
            </a:r>
            <a:r>
              <a:rPr lang="en-US" b="1" dirty="0" err="1" smtClean="0"/>
              <a:t>MyOMLab</a:t>
            </a:r>
            <a:r>
              <a:rPr lang="en-US" b="1" dirty="0" smtClean="0"/>
              <a:t> via Blackboard. Each homework assignment is worth 20 points.  The problems are the same as the ones at the end of assigned chapters except values are algorithmically generated.</a:t>
            </a:r>
            <a:endParaRPr lang="en-US" b="1" dirty="0"/>
          </a:p>
          <a:p>
            <a:pPr lvl="1">
              <a:buFont typeface="Arial" pitchFamily="34" charset="0"/>
              <a:buChar char="•"/>
            </a:pPr>
            <a:r>
              <a:rPr lang="en-US" b="1" dirty="0" smtClean="0"/>
              <a:t>You will have 3 attempts to answer each question to move on to next question and to  </a:t>
            </a:r>
            <a:r>
              <a:rPr lang="en-US" b="1" dirty="0"/>
              <a:t>increase </a:t>
            </a:r>
            <a:r>
              <a:rPr lang="en-US" b="1" dirty="0" smtClean="0"/>
              <a:t>your score</a:t>
            </a:r>
            <a:r>
              <a:rPr lang="en-US" b="1" dirty="0"/>
              <a:t>. </a:t>
            </a:r>
            <a:r>
              <a:rPr lang="en-US" b="1" dirty="0" smtClean="0"/>
              <a:t> </a:t>
            </a:r>
          </a:p>
          <a:p>
            <a:pPr lvl="1">
              <a:buFont typeface="Arial" pitchFamily="34" charset="0"/>
              <a:buChar char="•"/>
            </a:pPr>
            <a:r>
              <a:rPr lang="en-US" b="1" dirty="0" smtClean="0"/>
              <a:t>You </a:t>
            </a:r>
            <a:r>
              <a:rPr lang="en-US" b="1" dirty="0"/>
              <a:t>must submit </a:t>
            </a:r>
            <a:r>
              <a:rPr lang="en-US" b="1" dirty="0" smtClean="0"/>
              <a:t>the </a:t>
            </a:r>
            <a:r>
              <a:rPr lang="en-US" b="1" dirty="0"/>
              <a:t>homework, even if you don’t answer </a:t>
            </a:r>
            <a:r>
              <a:rPr lang="en-US" b="1" dirty="0" smtClean="0"/>
              <a:t>all the questions. Check your result </a:t>
            </a:r>
            <a:r>
              <a:rPr lang="en-US" b="1" dirty="0"/>
              <a:t>i</a:t>
            </a:r>
            <a:r>
              <a:rPr lang="en-US" b="1" dirty="0" smtClean="0"/>
              <a:t>n the gradebook on </a:t>
            </a:r>
            <a:r>
              <a:rPr lang="en-US" b="1" dirty="0" err="1" smtClean="0"/>
              <a:t>MyOMLab</a:t>
            </a:r>
            <a:r>
              <a:rPr lang="en-US" b="1" dirty="0" smtClean="0"/>
              <a:t> </a:t>
            </a:r>
            <a:r>
              <a:rPr lang="en-US" b="1" dirty="0"/>
              <a:t>upon completion to make sure that your homework </a:t>
            </a:r>
            <a:r>
              <a:rPr lang="en-US" b="1" dirty="0" smtClean="0"/>
              <a:t>score is </a:t>
            </a:r>
            <a:r>
              <a:rPr lang="en-US" b="1" dirty="0"/>
              <a:t>recorded </a:t>
            </a:r>
            <a:r>
              <a:rPr lang="en-US" b="1" dirty="0" smtClean="0"/>
              <a:t>properly.</a:t>
            </a:r>
          </a:p>
          <a:p>
            <a:pPr lvl="1">
              <a:buFont typeface="Arial" pitchFamily="34" charset="0"/>
              <a:buChar char="•"/>
            </a:pPr>
            <a:r>
              <a:rPr lang="en-US" b="1" dirty="0" smtClean="0"/>
              <a:t>All homework problems are </a:t>
            </a:r>
            <a:r>
              <a:rPr lang="en-US" b="1" dirty="0"/>
              <a:t>due </a:t>
            </a:r>
            <a:r>
              <a:rPr lang="en-US" b="1" dirty="0" smtClean="0"/>
              <a:t>by </a:t>
            </a:r>
            <a:r>
              <a:rPr lang="en-US" b="1" dirty="0">
                <a:solidFill>
                  <a:srgbClr val="FF0000"/>
                </a:solidFill>
              </a:rPr>
              <a:t>2</a:t>
            </a:r>
            <a:r>
              <a:rPr lang="en-US" b="1" dirty="0" smtClean="0">
                <a:solidFill>
                  <a:srgbClr val="FF0000"/>
                </a:solidFill>
              </a:rPr>
              <a:t>:00 PM </a:t>
            </a:r>
            <a:r>
              <a:rPr lang="en-US" b="1" dirty="0"/>
              <a:t>on the </a:t>
            </a:r>
            <a:r>
              <a:rPr lang="en-US" b="1" dirty="0" smtClean="0"/>
              <a:t>assigned </a:t>
            </a:r>
            <a:r>
              <a:rPr lang="en-US" b="1" dirty="0"/>
              <a:t>date</a:t>
            </a:r>
            <a:r>
              <a:rPr lang="en-US" b="1" dirty="0" smtClean="0"/>
              <a:t>. Points will automatically be deducted for tardiness.</a:t>
            </a:r>
            <a:endParaRPr lang="en-US" b="1" dirty="0"/>
          </a:p>
        </p:txBody>
      </p:sp>
    </p:spTree>
    <p:extLst>
      <p:ext uri="{BB962C8B-B14F-4D97-AF65-F5344CB8AC3E}">
        <p14:creationId xmlns:p14="http://schemas.microsoft.com/office/powerpoint/2010/main" val="1211683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09600" y="426720"/>
            <a:ext cx="7772400" cy="609600"/>
          </a:xfrm>
        </p:spPr>
        <p:txBody>
          <a:bodyPr>
            <a:normAutofit/>
          </a:bodyPr>
          <a:lstStyle/>
          <a:p>
            <a:pPr eaLnBrk="1" hangingPunct="1"/>
            <a:r>
              <a:rPr lang="en-US" sz="3600" b="1" dirty="0" smtClean="0">
                <a:solidFill>
                  <a:srgbClr val="FF0000"/>
                </a:solidFill>
              </a:rPr>
              <a:t>Class Homework Schedule*</a:t>
            </a:r>
          </a:p>
        </p:txBody>
      </p:sp>
      <p:sp>
        <p:nvSpPr>
          <p:cNvPr id="18435" name="Rectangle 3"/>
          <p:cNvSpPr>
            <a:spLocks noGrp="1" noChangeArrowheads="1"/>
          </p:cNvSpPr>
          <p:nvPr>
            <p:ph idx="1"/>
          </p:nvPr>
        </p:nvSpPr>
        <p:spPr>
          <a:xfrm>
            <a:off x="609600" y="1029789"/>
            <a:ext cx="7696200" cy="5105400"/>
          </a:xfrm>
        </p:spPr>
        <p:txBody>
          <a:bodyPr>
            <a:normAutofit/>
          </a:bodyPr>
          <a:lstStyle/>
          <a:p>
            <a:pPr eaLnBrk="1" hangingPunct="1">
              <a:lnSpc>
                <a:spcPct val="80000"/>
              </a:lnSpc>
            </a:pPr>
            <a:endParaRPr lang="en-US" sz="2400" b="1" dirty="0" smtClean="0"/>
          </a:p>
          <a:p>
            <a:pPr eaLnBrk="1" hangingPunct="1">
              <a:lnSpc>
                <a:spcPct val="80000"/>
              </a:lnSpc>
            </a:pPr>
            <a:endParaRPr lang="en-US" sz="2400" b="1" dirty="0" smtClean="0"/>
          </a:p>
          <a:p>
            <a:pPr eaLnBrk="1" hangingPunct="1">
              <a:lnSpc>
                <a:spcPct val="80000"/>
              </a:lnSpc>
            </a:pPr>
            <a:endParaRPr lang="en-US" sz="2400" b="1" dirty="0" smtClean="0"/>
          </a:p>
        </p:txBody>
      </p:sp>
      <p:graphicFrame>
        <p:nvGraphicFramePr>
          <p:cNvPr id="2" name="Table 1"/>
          <p:cNvGraphicFramePr>
            <a:graphicFrameLocks noGrp="1"/>
          </p:cNvGraphicFramePr>
          <p:nvPr>
            <p:extLst/>
          </p:nvPr>
        </p:nvGraphicFramePr>
        <p:xfrm>
          <a:off x="685800" y="1447800"/>
          <a:ext cx="7462761" cy="4260828"/>
        </p:xfrm>
        <a:graphic>
          <a:graphicData uri="http://schemas.openxmlformats.org/drawingml/2006/table">
            <a:tbl>
              <a:tblPr/>
              <a:tblGrid>
                <a:gridCol w="1015460"/>
                <a:gridCol w="3556540"/>
                <a:gridCol w="1127087"/>
                <a:gridCol w="1763674"/>
              </a:tblGrid>
              <a:tr h="357204">
                <a:tc>
                  <a:txBody>
                    <a:bodyPr/>
                    <a:lstStyle/>
                    <a:p>
                      <a:pPr algn="ctr" fontAlgn="ctr"/>
                      <a:r>
                        <a:rPr lang="en-US" sz="1000" b="1" i="0" u="none" strike="noStrike">
                          <a:solidFill>
                            <a:srgbClr val="000000"/>
                          </a:solidFill>
                          <a:effectLst/>
                          <a:latin typeface="Calibri" panose="020F0502020204030204" pitchFamily="34" charset="0"/>
                        </a:rPr>
                        <a:t>Chapter</a:t>
                      </a:r>
                    </a:p>
                  </a:txBody>
                  <a:tcPr marL="8712" marR="8712" marT="871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Chapter Description</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Homework Assigned</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Homework Due Date</a:t>
                      </a:r>
                      <a:br>
                        <a:rPr lang="en-US" sz="1000" b="1" i="0" u="none" strike="noStrike">
                          <a:solidFill>
                            <a:srgbClr val="000000"/>
                          </a:solidFill>
                          <a:effectLst/>
                          <a:latin typeface="Calibri" panose="020F0502020204030204" pitchFamily="34" charset="0"/>
                        </a:rPr>
                      </a:br>
                      <a:r>
                        <a:rPr lang="en-US" sz="1000" b="1" i="0" u="none" strike="noStrike">
                          <a:solidFill>
                            <a:srgbClr val="000000"/>
                          </a:solidFill>
                          <a:effectLst/>
                          <a:latin typeface="Calibri" panose="020F0502020204030204" pitchFamily="34" charset="0"/>
                        </a:rPr>
                        <a:t>Due at 2:00PM</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246">
                <a:tc>
                  <a:txBody>
                    <a:bodyPr/>
                    <a:lstStyle/>
                    <a:p>
                      <a:pPr algn="ctr" fontAlgn="b"/>
                      <a:r>
                        <a:rPr lang="en-US" sz="1000" b="0" i="0" u="none" strike="noStrike">
                          <a:solidFill>
                            <a:srgbClr val="000000"/>
                          </a:solidFill>
                          <a:effectLst/>
                          <a:latin typeface="Calibri" panose="020F0502020204030204" pitchFamily="34" charset="0"/>
                        </a:rPr>
                        <a:t>1</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Operations and Productivity</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1,6,9,12,16</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Monday, August 31, 2015</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8491">
                <a:tc>
                  <a:txBody>
                    <a:bodyPr/>
                    <a:lstStyle/>
                    <a:p>
                      <a:pPr algn="ctr" fontAlgn="b"/>
                      <a:r>
                        <a:rPr lang="en-US" sz="1000" b="0" i="0" u="none" strike="noStrike">
                          <a:solidFill>
                            <a:srgbClr val="000000"/>
                          </a:solidFill>
                          <a:effectLst/>
                          <a:latin typeface="Calibri" panose="020F0502020204030204" pitchFamily="34" charset="0"/>
                        </a:rPr>
                        <a:t>2</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Operations Strategy in a Global Environment</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74246">
                <a:tc>
                  <a:txBody>
                    <a:bodyPr/>
                    <a:lstStyle/>
                    <a:p>
                      <a:pPr algn="ctr" fontAlgn="b"/>
                      <a:r>
                        <a:rPr lang="en-US" sz="1000" b="0" i="0" u="none" strike="noStrike">
                          <a:solidFill>
                            <a:srgbClr val="000000"/>
                          </a:solidFill>
                          <a:effectLst/>
                          <a:latin typeface="Calibri" panose="020F0502020204030204" pitchFamily="34" charset="0"/>
                        </a:rPr>
                        <a:t>5</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Design of Goods and Services</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74246">
                <a:tc>
                  <a:txBody>
                    <a:bodyPr/>
                    <a:lstStyle/>
                    <a:p>
                      <a:pPr algn="ctr" fontAlgn="b"/>
                      <a:r>
                        <a:rPr lang="en-US" sz="1000" b="0" i="0" u="none" strike="noStrike">
                          <a:solidFill>
                            <a:srgbClr val="000000"/>
                          </a:solidFill>
                          <a:effectLst/>
                          <a:latin typeface="Calibri" panose="020F0502020204030204" pitchFamily="34" charset="0"/>
                        </a:rPr>
                        <a:t>5SUP</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Sustainability in the Supply Chain</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74246">
                <a:tc>
                  <a:txBody>
                    <a:bodyPr/>
                    <a:lstStyle/>
                    <a:p>
                      <a:pPr algn="ctr" fontAlgn="b"/>
                      <a:r>
                        <a:rPr lang="en-US" sz="1000" b="0" i="0" u="none" strike="noStrike">
                          <a:solidFill>
                            <a:srgbClr val="000000"/>
                          </a:solidFill>
                          <a:effectLst/>
                          <a:latin typeface="Calibri" panose="020F0502020204030204" pitchFamily="34" charset="0"/>
                        </a:rPr>
                        <a:t>8</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Location Strategies</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97521">
                <a:tc>
                  <a:txBody>
                    <a:bodyPr/>
                    <a:lstStyle/>
                    <a:p>
                      <a:pPr algn="ctr" fontAlgn="b"/>
                      <a:r>
                        <a:rPr lang="en-US" sz="1000" b="0" i="0" u="none" strike="noStrike">
                          <a:solidFill>
                            <a:srgbClr val="000000"/>
                          </a:solidFill>
                          <a:effectLst/>
                          <a:latin typeface="Calibri" panose="020F0502020204030204" pitchFamily="34" charset="0"/>
                        </a:rPr>
                        <a:t>10</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Human Resources, Job Design, and Work Measurement</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0" i="0" u="none" strike="noStrike" dirty="0">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174246">
                <a:tc>
                  <a:txBody>
                    <a:bodyPr/>
                    <a:lstStyle/>
                    <a:p>
                      <a:pPr algn="ctr" fontAlgn="b"/>
                      <a:r>
                        <a:rPr lang="en-US" sz="1000" b="0" i="0" u="none" strike="noStrike">
                          <a:solidFill>
                            <a:srgbClr val="000000"/>
                          </a:solidFill>
                          <a:effectLst/>
                          <a:latin typeface="Calibri" panose="020F0502020204030204" pitchFamily="34" charset="0"/>
                        </a:rPr>
                        <a:t>3</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Project Management</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6,17,24</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Wednesday, September 30, 2015</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246">
                <a:tc>
                  <a:txBody>
                    <a:bodyPr/>
                    <a:lstStyle/>
                    <a:p>
                      <a:pPr algn="ctr" fontAlgn="b"/>
                      <a:r>
                        <a:rPr lang="en-US" sz="1000" b="0" i="0" u="none" strike="noStrike">
                          <a:solidFill>
                            <a:srgbClr val="000000"/>
                          </a:solidFill>
                          <a:effectLst/>
                          <a:latin typeface="Calibri" panose="020F0502020204030204" pitchFamily="34" charset="0"/>
                        </a:rPr>
                        <a:t>4</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Forecasting</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4,5,12,14,23,30</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Monday, October 05, 2015</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246">
                <a:tc>
                  <a:txBody>
                    <a:bodyPr/>
                    <a:lstStyle/>
                    <a:p>
                      <a:pPr algn="ctr" fontAlgn="b"/>
                      <a:r>
                        <a:rPr lang="en-US" sz="1000" b="0" i="0" u="none" strike="noStrike">
                          <a:solidFill>
                            <a:srgbClr val="000000"/>
                          </a:solidFill>
                          <a:effectLst/>
                          <a:latin typeface="Calibri" panose="020F0502020204030204" pitchFamily="34" charset="0"/>
                        </a:rPr>
                        <a:t>6</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Managing Quality</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74246">
                <a:tc>
                  <a:txBody>
                    <a:bodyPr/>
                    <a:lstStyle/>
                    <a:p>
                      <a:pPr algn="ctr" fontAlgn="b"/>
                      <a:r>
                        <a:rPr lang="en-US" sz="1000" b="0" i="0" u="none" strike="noStrike">
                          <a:solidFill>
                            <a:srgbClr val="000000"/>
                          </a:solidFill>
                          <a:effectLst/>
                          <a:latin typeface="Calibri" panose="020F0502020204030204" pitchFamily="34" charset="0"/>
                        </a:rPr>
                        <a:t>6SUP</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Statistical Process Control</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82958">
                <a:tc>
                  <a:txBody>
                    <a:bodyPr/>
                    <a:lstStyle/>
                    <a:p>
                      <a:pPr algn="ctr" fontAlgn="b"/>
                      <a:r>
                        <a:rPr lang="en-US" sz="1000" b="0" i="0" u="none" strike="noStrike">
                          <a:solidFill>
                            <a:srgbClr val="000000"/>
                          </a:solidFill>
                          <a:effectLst/>
                          <a:latin typeface="Calibri" panose="020F0502020204030204" pitchFamily="34" charset="0"/>
                        </a:rPr>
                        <a:t>7</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Proecss Strategy</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186858">
                <a:tc>
                  <a:txBody>
                    <a:bodyPr/>
                    <a:lstStyle/>
                    <a:p>
                      <a:pPr algn="ctr" fontAlgn="b"/>
                      <a:r>
                        <a:rPr lang="en-US" sz="1000" b="0" i="0" u="none" strike="noStrike">
                          <a:solidFill>
                            <a:srgbClr val="000000"/>
                          </a:solidFill>
                          <a:effectLst/>
                          <a:latin typeface="Calibri" panose="020F0502020204030204" pitchFamily="34" charset="0"/>
                        </a:rPr>
                        <a:t>7SUP</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Capacity and Constraint Management</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7,12,20,23,30,33</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Monday, October 26, 2015</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246">
                <a:tc>
                  <a:txBody>
                    <a:bodyPr/>
                    <a:lstStyle/>
                    <a:p>
                      <a:pPr algn="ctr" fontAlgn="b"/>
                      <a:r>
                        <a:rPr lang="en-US" sz="1000" b="0" i="0" u="none" strike="noStrike">
                          <a:solidFill>
                            <a:srgbClr val="000000"/>
                          </a:solidFill>
                          <a:effectLst/>
                          <a:latin typeface="Calibri" panose="020F0502020204030204" pitchFamily="34" charset="0"/>
                        </a:rPr>
                        <a:t>9</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Layout Strategies</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74246">
                <a:tc>
                  <a:txBody>
                    <a:bodyPr/>
                    <a:lstStyle/>
                    <a:p>
                      <a:pPr algn="ctr" fontAlgn="b"/>
                      <a:r>
                        <a:rPr lang="en-US" sz="1000" b="0" i="0" u="none" strike="noStrike">
                          <a:solidFill>
                            <a:srgbClr val="000000"/>
                          </a:solidFill>
                          <a:effectLst/>
                          <a:latin typeface="Calibri" panose="020F0502020204030204" pitchFamily="34" charset="0"/>
                        </a:rPr>
                        <a:t>16</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JIT, TPS, and Lean Operations</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74246">
                <a:tc>
                  <a:txBody>
                    <a:bodyPr/>
                    <a:lstStyle/>
                    <a:p>
                      <a:pPr algn="ctr" fontAlgn="b"/>
                      <a:r>
                        <a:rPr lang="en-US" sz="1000" b="0" i="0" u="none" strike="noStrike">
                          <a:solidFill>
                            <a:srgbClr val="000000"/>
                          </a:solidFill>
                          <a:effectLst/>
                          <a:latin typeface="Calibri" panose="020F0502020204030204" pitchFamily="34" charset="0"/>
                        </a:rPr>
                        <a:t>11</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Supply Chain Management</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3062">
                <a:tc>
                  <a:txBody>
                    <a:bodyPr/>
                    <a:lstStyle/>
                    <a:p>
                      <a:pPr algn="ctr" fontAlgn="b"/>
                      <a:r>
                        <a:rPr lang="en-US" sz="1000" b="0" i="0" u="none" strike="noStrike">
                          <a:solidFill>
                            <a:srgbClr val="000000"/>
                          </a:solidFill>
                          <a:effectLst/>
                          <a:latin typeface="Calibri" panose="020F0502020204030204" pitchFamily="34" charset="0"/>
                        </a:rPr>
                        <a:t>11SUP</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Supply Chain management Analytics</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174246">
                <a:tc>
                  <a:txBody>
                    <a:bodyPr/>
                    <a:lstStyle/>
                    <a:p>
                      <a:pPr algn="ctr" fontAlgn="b"/>
                      <a:r>
                        <a:rPr lang="en-US" sz="1000" b="0" i="0" u="none" strike="noStrike">
                          <a:solidFill>
                            <a:srgbClr val="000000"/>
                          </a:solidFill>
                          <a:effectLst/>
                          <a:latin typeface="Calibri" panose="020F0502020204030204" pitchFamily="34" charset="0"/>
                        </a:rPr>
                        <a:t>12</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Inventory Management</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7,9,12,13</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Monday, November 16, 2015</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6754">
                <a:tc>
                  <a:txBody>
                    <a:bodyPr/>
                    <a:lstStyle/>
                    <a:p>
                      <a:pPr algn="ctr" fontAlgn="b"/>
                      <a:r>
                        <a:rPr lang="en-US" sz="1000" b="0" i="0" u="none" strike="noStrike">
                          <a:solidFill>
                            <a:srgbClr val="000000"/>
                          </a:solidFill>
                          <a:effectLst/>
                          <a:latin typeface="Calibri" panose="020F0502020204030204" pitchFamily="34" charset="0"/>
                        </a:rPr>
                        <a:t>13</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Aggregate Planning and Sales &amp; Operations Planning (S&amp;OP)</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52400">
                <a:tc>
                  <a:txBody>
                    <a:bodyPr/>
                    <a:lstStyle/>
                    <a:p>
                      <a:pPr algn="ctr" fontAlgn="b"/>
                      <a:r>
                        <a:rPr lang="en-US" sz="1000" b="0" i="0" u="none" strike="noStrike">
                          <a:solidFill>
                            <a:srgbClr val="000000"/>
                          </a:solidFill>
                          <a:effectLst/>
                          <a:latin typeface="Calibri" panose="020F0502020204030204" pitchFamily="34" charset="0"/>
                        </a:rPr>
                        <a:t>14</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Material Rquirements Planning (MRP) and ERP</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5,11</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Monday, November 30, 2015</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958">
                <a:tc>
                  <a:txBody>
                    <a:bodyPr/>
                    <a:lstStyle/>
                    <a:p>
                      <a:pPr algn="ctr" fontAlgn="b"/>
                      <a:r>
                        <a:rPr lang="en-US" sz="1000" b="0" i="0" u="none" strike="noStrike">
                          <a:solidFill>
                            <a:srgbClr val="000000"/>
                          </a:solidFill>
                          <a:effectLst/>
                          <a:latin typeface="Calibri" panose="020F0502020204030204" pitchFamily="34" charset="0"/>
                        </a:rPr>
                        <a:t>15</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Short-Term Scheduling</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10,11,18,15</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Wednesday, December 02, 2015</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958">
                <a:tc>
                  <a:txBody>
                    <a:bodyPr/>
                    <a:lstStyle/>
                    <a:p>
                      <a:pPr algn="ctr" fontAlgn="b"/>
                      <a:r>
                        <a:rPr lang="en-US" sz="1000" b="0" i="0" u="none" strike="noStrike">
                          <a:solidFill>
                            <a:srgbClr val="000000"/>
                          </a:solidFill>
                          <a:effectLst/>
                          <a:latin typeface="Calibri" panose="020F0502020204030204" pitchFamily="34" charset="0"/>
                        </a:rPr>
                        <a:t>17</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Maintenance and Reliability</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0" i="0" u="none" strike="noStrike" dirty="0">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bl>
          </a:graphicData>
        </a:graphic>
      </p:graphicFrame>
      <p:sp>
        <p:nvSpPr>
          <p:cNvPr id="3" name="TextBox 2"/>
          <p:cNvSpPr txBox="1"/>
          <p:nvPr/>
        </p:nvSpPr>
        <p:spPr>
          <a:xfrm>
            <a:off x="762000" y="5943600"/>
            <a:ext cx="6934200" cy="381000"/>
          </a:xfrm>
          <a:prstGeom prst="rect">
            <a:avLst/>
          </a:prstGeom>
          <a:noFill/>
        </p:spPr>
        <p:txBody>
          <a:bodyPr wrap="square" rtlCol="0">
            <a:spAutoFit/>
          </a:bodyPr>
          <a:lstStyle/>
          <a:p>
            <a:r>
              <a:rPr lang="en-US"/>
              <a:t>*</a:t>
            </a:r>
            <a:r>
              <a:rPr lang="en-US" i="1"/>
              <a:t>This is a tentative schedule only and may change due to class needs.</a:t>
            </a:r>
            <a:endParaRPr lang="en-US" i="1" dirty="0"/>
          </a:p>
        </p:txBody>
      </p:sp>
    </p:spTree>
    <p:extLst>
      <p:ext uri="{BB962C8B-B14F-4D97-AF65-F5344CB8AC3E}">
        <p14:creationId xmlns:p14="http://schemas.microsoft.com/office/powerpoint/2010/main" val="33511626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rgbClr val="00B050"/>
                </a:solidFill>
              </a:rPr>
              <a:t>Quizzes</a:t>
            </a:r>
            <a:endParaRPr lang="en-US" sz="3600" dirty="0">
              <a:solidFill>
                <a:srgbClr val="FF0000"/>
              </a:solidFill>
            </a:endParaRPr>
          </a:p>
        </p:txBody>
      </p:sp>
      <p:sp>
        <p:nvSpPr>
          <p:cNvPr id="6" name="Content Placeholder 2"/>
          <p:cNvSpPr>
            <a:spLocks noGrp="1"/>
          </p:cNvSpPr>
          <p:nvPr>
            <p:ph idx="1"/>
          </p:nvPr>
        </p:nvSpPr>
        <p:spPr>
          <a:xfrm>
            <a:off x="228600" y="1371600"/>
            <a:ext cx="7848600" cy="4953000"/>
          </a:xfrm>
          <a:noFill/>
        </p:spPr>
        <p:txBody>
          <a:bodyPr>
            <a:noAutofit/>
          </a:bodyPr>
          <a:lstStyle/>
          <a:p>
            <a:pPr lvl="1">
              <a:buFont typeface="Arial" pitchFamily="34" charset="0"/>
              <a:buChar char="•"/>
            </a:pPr>
            <a:r>
              <a:rPr lang="en-US" sz="2400" b="1" dirty="0" smtClean="0"/>
              <a:t>4 in-class quizzes will be conducted.</a:t>
            </a:r>
          </a:p>
          <a:p>
            <a:pPr lvl="1">
              <a:buFont typeface="Arial" pitchFamily="34" charset="0"/>
              <a:buChar char="•"/>
            </a:pPr>
            <a:r>
              <a:rPr lang="en-US" sz="2400" b="1" dirty="0" smtClean="0"/>
              <a:t>Each quiz is worth 50 points.  The questions will be matching, multiple choice, and fill-in-the-blank over material previously covered in the course.</a:t>
            </a:r>
            <a:endParaRPr lang="en-US" sz="2400" b="1" dirty="0"/>
          </a:p>
          <a:p>
            <a:pPr lvl="1">
              <a:buFont typeface="Arial" pitchFamily="34" charset="0"/>
              <a:buChar char="•"/>
            </a:pPr>
            <a:r>
              <a:rPr lang="en-US" sz="2400" b="1" dirty="0" smtClean="0"/>
              <a:t>The quizzes will be the during the class period with a 20 minute time limit. The quiz may be at the beginning, middle or end of a class period.</a:t>
            </a:r>
            <a:endParaRPr lang="en-US" b="1" dirty="0"/>
          </a:p>
          <a:p>
            <a:pPr lvl="1">
              <a:buFont typeface="Arial" pitchFamily="34" charset="0"/>
              <a:buChar char="•"/>
            </a:pPr>
            <a:r>
              <a:rPr lang="en-US" sz="2400" b="1" dirty="0" smtClean="0"/>
              <a:t>You </a:t>
            </a:r>
            <a:r>
              <a:rPr lang="en-US" sz="2400" b="1" dirty="0"/>
              <a:t>must </a:t>
            </a:r>
            <a:r>
              <a:rPr lang="en-US" sz="2400" b="1" dirty="0" smtClean="0"/>
              <a:t>provide your own pencil and calculator for the quiz. </a:t>
            </a:r>
          </a:p>
          <a:p>
            <a:pPr marL="457200" lvl="1" indent="0">
              <a:buNone/>
            </a:pPr>
            <a:endParaRPr lang="en-US" sz="2400" b="1" dirty="0" smtClean="0"/>
          </a:p>
        </p:txBody>
      </p:sp>
    </p:spTree>
    <p:extLst>
      <p:ext uri="{BB962C8B-B14F-4D97-AF65-F5344CB8AC3E}">
        <p14:creationId xmlns:p14="http://schemas.microsoft.com/office/powerpoint/2010/main" val="369164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fade">
                                      <p:cBhvr>
                                        <p:cTn id="10" dur="500"/>
                                        <p:tgtEl>
                                          <p:spTgt spid="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fade">
                                      <p:cBhvr>
                                        <p:cTn id="15" dur="500"/>
                                        <p:tgtEl>
                                          <p:spTgt spid="6">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
                                            <p:txEl>
                                              <p:pRg st="3" end="3"/>
                                            </p:txEl>
                                          </p:spTgt>
                                        </p:tgtEl>
                                        <p:attrNameLst>
                                          <p:attrName>style.visibility</p:attrName>
                                        </p:attrNameLst>
                                      </p:cBhvr>
                                      <p:to>
                                        <p:strVal val="visible"/>
                                      </p:to>
                                    </p:set>
                                    <p:animEffect transition="in" filter="fade">
                                      <p:cBhvr>
                                        <p:cTn id="20"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09600" y="426720"/>
            <a:ext cx="7772400" cy="609600"/>
          </a:xfrm>
        </p:spPr>
        <p:txBody>
          <a:bodyPr>
            <a:normAutofit/>
          </a:bodyPr>
          <a:lstStyle/>
          <a:p>
            <a:pPr eaLnBrk="1" hangingPunct="1"/>
            <a:r>
              <a:rPr lang="en-US" sz="3600" b="1" dirty="0" smtClean="0">
                <a:solidFill>
                  <a:srgbClr val="FF0000"/>
                </a:solidFill>
              </a:rPr>
              <a:t>Class Quiz Schedule*</a:t>
            </a:r>
          </a:p>
        </p:txBody>
      </p:sp>
      <p:sp>
        <p:nvSpPr>
          <p:cNvPr id="18435" name="Rectangle 3"/>
          <p:cNvSpPr>
            <a:spLocks noGrp="1" noChangeArrowheads="1"/>
          </p:cNvSpPr>
          <p:nvPr>
            <p:ph idx="1"/>
          </p:nvPr>
        </p:nvSpPr>
        <p:spPr>
          <a:xfrm>
            <a:off x="609600" y="1029789"/>
            <a:ext cx="7696200" cy="5105400"/>
          </a:xfrm>
        </p:spPr>
        <p:txBody>
          <a:bodyPr>
            <a:normAutofit/>
          </a:bodyPr>
          <a:lstStyle/>
          <a:p>
            <a:pPr eaLnBrk="1" hangingPunct="1">
              <a:lnSpc>
                <a:spcPct val="80000"/>
              </a:lnSpc>
            </a:pPr>
            <a:endParaRPr lang="en-US" sz="2400" b="1" dirty="0" smtClean="0"/>
          </a:p>
          <a:p>
            <a:pPr eaLnBrk="1" hangingPunct="1">
              <a:lnSpc>
                <a:spcPct val="80000"/>
              </a:lnSpc>
            </a:pPr>
            <a:endParaRPr lang="en-US" sz="2400" b="1" dirty="0" smtClean="0"/>
          </a:p>
          <a:p>
            <a:pPr eaLnBrk="1" hangingPunct="1">
              <a:lnSpc>
                <a:spcPct val="80000"/>
              </a:lnSpc>
            </a:pPr>
            <a:endParaRPr lang="en-US" sz="2400" b="1" dirty="0" smtClean="0"/>
          </a:p>
        </p:txBody>
      </p:sp>
      <p:graphicFrame>
        <p:nvGraphicFramePr>
          <p:cNvPr id="3" name="Table 2"/>
          <p:cNvGraphicFramePr>
            <a:graphicFrameLocks noGrp="1"/>
          </p:cNvGraphicFramePr>
          <p:nvPr>
            <p:extLst/>
          </p:nvPr>
        </p:nvGraphicFramePr>
        <p:xfrm>
          <a:off x="685800" y="1447800"/>
          <a:ext cx="6257996" cy="4328316"/>
        </p:xfrm>
        <a:graphic>
          <a:graphicData uri="http://schemas.openxmlformats.org/drawingml/2006/table">
            <a:tbl>
              <a:tblPr/>
              <a:tblGrid>
                <a:gridCol w="463511"/>
                <a:gridCol w="3594877"/>
                <a:gridCol w="574525"/>
                <a:gridCol w="1625083"/>
              </a:tblGrid>
              <a:tr h="357204">
                <a:tc>
                  <a:txBody>
                    <a:bodyPr/>
                    <a:lstStyle/>
                    <a:p>
                      <a:pPr algn="ctr" fontAlgn="ctr"/>
                      <a:r>
                        <a:rPr lang="en-US" sz="1000" b="1" i="0" u="none" strike="noStrike" dirty="0">
                          <a:solidFill>
                            <a:srgbClr val="000000"/>
                          </a:solidFill>
                          <a:effectLst/>
                          <a:latin typeface="Calibri" panose="020F0502020204030204" pitchFamily="34" charset="0"/>
                        </a:rPr>
                        <a:t>Chapter</a:t>
                      </a:r>
                    </a:p>
                  </a:txBody>
                  <a:tcPr marL="8712" marR="8712" marT="871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Calibri" panose="020F0502020204030204" pitchFamily="34" charset="0"/>
                        </a:rPr>
                        <a:t>Chapter Description</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Quiz</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Quiz Date</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246">
                <a:tc>
                  <a:txBody>
                    <a:bodyPr/>
                    <a:lstStyle/>
                    <a:p>
                      <a:pPr algn="ctr" fontAlgn="b"/>
                      <a:r>
                        <a:rPr lang="en-US" sz="1000" b="0" i="0" u="none" strike="noStrike">
                          <a:solidFill>
                            <a:srgbClr val="000000"/>
                          </a:solidFill>
                          <a:effectLst/>
                          <a:latin typeface="Calibri" panose="020F0502020204030204" pitchFamily="34" charset="0"/>
                        </a:rPr>
                        <a:t>1</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Operations and Productivity</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1</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1" i="0" u="none" strike="noStrike">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8491">
                <a:tc>
                  <a:txBody>
                    <a:bodyPr/>
                    <a:lstStyle/>
                    <a:p>
                      <a:pPr algn="ctr" fontAlgn="b"/>
                      <a:r>
                        <a:rPr lang="en-US" sz="1000" b="0" i="0" u="none" strike="noStrike">
                          <a:solidFill>
                            <a:srgbClr val="000000"/>
                          </a:solidFill>
                          <a:effectLst/>
                          <a:latin typeface="Calibri" panose="020F0502020204030204" pitchFamily="34" charset="0"/>
                        </a:rPr>
                        <a:t>2</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Operations Strategy in a Global Environment</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1</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1" i="0" u="none" strike="noStrike">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246">
                <a:tc>
                  <a:txBody>
                    <a:bodyPr/>
                    <a:lstStyle/>
                    <a:p>
                      <a:pPr algn="ctr" fontAlgn="b"/>
                      <a:r>
                        <a:rPr lang="en-US" sz="1000" b="0" i="0" u="none" strike="noStrike">
                          <a:solidFill>
                            <a:srgbClr val="000000"/>
                          </a:solidFill>
                          <a:effectLst/>
                          <a:latin typeface="Calibri" panose="020F0502020204030204" pitchFamily="34" charset="0"/>
                        </a:rPr>
                        <a:t>5</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Design of Goods and Services</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1</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1" i="0" u="none" strike="noStrike">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246">
                <a:tc>
                  <a:txBody>
                    <a:bodyPr/>
                    <a:lstStyle/>
                    <a:p>
                      <a:pPr algn="ctr" fontAlgn="b"/>
                      <a:r>
                        <a:rPr lang="en-US" sz="1000" b="0" i="0" u="none" strike="noStrike">
                          <a:solidFill>
                            <a:srgbClr val="000000"/>
                          </a:solidFill>
                          <a:effectLst/>
                          <a:latin typeface="Calibri" panose="020F0502020204030204" pitchFamily="34" charset="0"/>
                        </a:rPr>
                        <a:t>5SUP</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Sustainability in the Supply Chain</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1</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1" i="0" u="none" strike="noStrike">
                          <a:solidFill>
                            <a:srgbClr val="000000"/>
                          </a:solidFill>
                          <a:effectLst/>
                          <a:latin typeface="Calibri" panose="020F0502020204030204" pitchFamily="34" charset="0"/>
                        </a:rPr>
                        <a:t>14-Sep</a:t>
                      </a:r>
                    </a:p>
                  </a:txBody>
                  <a:tcPr marL="8712" marR="8712" marT="871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246">
                <a:tc>
                  <a:txBody>
                    <a:bodyPr/>
                    <a:lstStyle/>
                    <a:p>
                      <a:pPr algn="ctr" fontAlgn="b"/>
                      <a:r>
                        <a:rPr lang="en-US" sz="1000" b="0" i="0" u="none" strike="noStrike">
                          <a:solidFill>
                            <a:srgbClr val="000000"/>
                          </a:solidFill>
                          <a:effectLst/>
                          <a:latin typeface="Calibri" panose="020F0502020204030204" pitchFamily="34" charset="0"/>
                        </a:rPr>
                        <a:t>8</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Location Strategies</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97521">
                <a:tc>
                  <a:txBody>
                    <a:bodyPr/>
                    <a:lstStyle/>
                    <a:p>
                      <a:pPr algn="ctr" fontAlgn="b"/>
                      <a:r>
                        <a:rPr lang="en-US" sz="1000" b="0" i="0" u="none" strike="noStrike">
                          <a:solidFill>
                            <a:srgbClr val="000000"/>
                          </a:solidFill>
                          <a:effectLst/>
                          <a:latin typeface="Calibri" panose="020F0502020204030204" pitchFamily="34" charset="0"/>
                        </a:rPr>
                        <a:t>10</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Human Resources, Job Design, and Work Measurement</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174246">
                <a:tc>
                  <a:txBody>
                    <a:bodyPr/>
                    <a:lstStyle/>
                    <a:p>
                      <a:pPr algn="ctr" fontAlgn="b"/>
                      <a:r>
                        <a:rPr lang="en-US" sz="1000" b="0" i="0" u="none" strike="noStrike">
                          <a:solidFill>
                            <a:srgbClr val="000000"/>
                          </a:solidFill>
                          <a:effectLst/>
                          <a:latin typeface="Calibri" panose="020F0502020204030204" pitchFamily="34" charset="0"/>
                        </a:rPr>
                        <a:t>3</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Project Management</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2</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ctr"/>
                      <a:r>
                        <a:rPr lang="en-US" sz="1000" b="1" i="0" u="none" strike="noStrike">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246">
                <a:tc>
                  <a:txBody>
                    <a:bodyPr/>
                    <a:lstStyle/>
                    <a:p>
                      <a:pPr algn="ctr" fontAlgn="b"/>
                      <a:r>
                        <a:rPr lang="en-US" sz="1000" b="0" i="0" u="none" strike="noStrike">
                          <a:solidFill>
                            <a:srgbClr val="000000"/>
                          </a:solidFill>
                          <a:effectLst/>
                          <a:latin typeface="Calibri" panose="020F0502020204030204" pitchFamily="34" charset="0"/>
                        </a:rPr>
                        <a:t>4</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Forecasting</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2</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ctr"/>
                      <a:r>
                        <a:rPr lang="en-US" sz="1000" b="1" i="0" u="none" strike="noStrike">
                          <a:solidFill>
                            <a:srgbClr val="000000"/>
                          </a:solidFill>
                          <a:effectLst/>
                          <a:latin typeface="Calibri" panose="020F0502020204030204" pitchFamily="34" charset="0"/>
                        </a:rPr>
                        <a:t>5-Oct</a:t>
                      </a:r>
                    </a:p>
                  </a:txBody>
                  <a:tcPr marL="8712" marR="8712" marT="871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246">
                <a:tc>
                  <a:txBody>
                    <a:bodyPr/>
                    <a:lstStyle/>
                    <a:p>
                      <a:pPr algn="ctr" fontAlgn="b"/>
                      <a:r>
                        <a:rPr lang="en-US" sz="1000" b="0" i="0" u="none" strike="noStrike">
                          <a:solidFill>
                            <a:srgbClr val="000000"/>
                          </a:solidFill>
                          <a:effectLst/>
                          <a:latin typeface="Calibri" panose="020F0502020204030204" pitchFamily="34" charset="0"/>
                        </a:rPr>
                        <a:t>6</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Managing Quality</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74246">
                <a:tc>
                  <a:txBody>
                    <a:bodyPr/>
                    <a:lstStyle/>
                    <a:p>
                      <a:pPr algn="ctr" fontAlgn="b"/>
                      <a:r>
                        <a:rPr lang="en-US" sz="1000" b="0" i="0" u="none" strike="noStrike">
                          <a:solidFill>
                            <a:srgbClr val="000000"/>
                          </a:solidFill>
                          <a:effectLst/>
                          <a:latin typeface="Calibri" panose="020F0502020204030204" pitchFamily="34" charset="0"/>
                        </a:rPr>
                        <a:t>6SUP</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Statistical Process Control</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82958">
                <a:tc>
                  <a:txBody>
                    <a:bodyPr/>
                    <a:lstStyle/>
                    <a:p>
                      <a:pPr algn="ctr" fontAlgn="b"/>
                      <a:r>
                        <a:rPr lang="en-US" sz="1000" b="0" i="0" u="none" strike="noStrike">
                          <a:solidFill>
                            <a:srgbClr val="000000"/>
                          </a:solidFill>
                          <a:effectLst/>
                          <a:latin typeface="Calibri" panose="020F0502020204030204" pitchFamily="34" charset="0"/>
                        </a:rPr>
                        <a:t>7</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Proecss Strategy</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186858">
                <a:tc>
                  <a:txBody>
                    <a:bodyPr/>
                    <a:lstStyle/>
                    <a:p>
                      <a:pPr algn="ctr" fontAlgn="b"/>
                      <a:r>
                        <a:rPr lang="en-US" sz="1000" b="0" i="0" u="none" strike="noStrike">
                          <a:solidFill>
                            <a:srgbClr val="000000"/>
                          </a:solidFill>
                          <a:effectLst/>
                          <a:latin typeface="Calibri" panose="020F0502020204030204" pitchFamily="34" charset="0"/>
                        </a:rPr>
                        <a:t>7SUP</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Capacity and Constraint Management</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3</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1000" b="1" i="0" u="none" strike="noStrike">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246">
                <a:tc>
                  <a:txBody>
                    <a:bodyPr/>
                    <a:lstStyle/>
                    <a:p>
                      <a:pPr algn="ctr" fontAlgn="b"/>
                      <a:r>
                        <a:rPr lang="en-US" sz="1000" b="0" i="0" u="none" strike="noStrike">
                          <a:solidFill>
                            <a:srgbClr val="000000"/>
                          </a:solidFill>
                          <a:effectLst/>
                          <a:latin typeface="Calibri" panose="020F0502020204030204" pitchFamily="34" charset="0"/>
                        </a:rPr>
                        <a:t>9</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Layout Strategies</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3</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1000" b="1" i="0" u="none" strike="noStrike">
                          <a:solidFill>
                            <a:srgbClr val="000000"/>
                          </a:solidFill>
                          <a:effectLst/>
                          <a:latin typeface="Calibri" panose="020F0502020204030204" pitchFamily="34" charset="0"/>
                        </a:rPr>
                        <a:t>2-Nov</a:t>
                      </a:r>
                    </a:p>
                  </a:txBody>
                  <a:tcPr marL="8712" marR="8712" marT="871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246">
                <a:tc>
                  <a:txBody>
                    <a:bodyPr/>
                    <a:lstStyle/>
                    <a:p>
                      <a:pPr algn="ctr" fontAlgn="b"/>
                      <a:r>
                        <a:rPr lang="en-US" sz="1000" b="0" i="0" u="none" strike="noStrike">
                          <a:solidFill>
                            <a:srgbClr val="000000"/>
                          </a:solidFill>
                          <a:effectLst/>
                          <a:latin typeface="Calibri" panose="020F0502020204030204" pitchFamily="34" charset="0"/>
                        </a:rPr>
                        <a:t>16</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JIT, TPS, and Lean Operations</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74246">
                <a:tc>
                  <a:txBody>
                    <a:bodyPr/>
                    <a:lstStyle/>
                    <a:p>
                      <a:pPr algn="ctr" fontAlgn="b"/>
                      <a:r>
                        <a:rPr lang="en-US" sz="1000" b="0" i="0" u="none" strike="noStrike">
                          <a:solidFill>
                            <a:srgbClr val="000000"/>
                          </a:solidFill>
                          <a:effectLst/>
                          <a:latin typeface="Calibri" panose="020F0502020204030204" pitchFamily="34" charset="0"/>
                        </a:rPr>
                        <a:t>11</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Supply Chain Management</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3062">
                <a:tc>
                  <a:txBody>
                    <a:bodyPr/>
                    <a:lstStyle/>
                    <a:p>
                      <a:pPr algn="ctr" fontAlgn="b"/>
                      <a:r>
                        <a:rPr lang="en-US" sz="1000" b="0" i="0" u="none" strike="noStrike">
                          <a:solidFill>
                            <a:srgbClr val="000000"/>
                          </a:solidFill>
                          <a:effectLst/>
                          <a:latin typeface="Calibri" panose="020F0502020204030204" pitchFamily="34" charset="0"/>
                        </a:rPr>
                        <a:t>11SUP</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Supply Chain management Analytics</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174246">
                <a:tc>
                  <a:txBody>
                    <a:bodyPr/>
                    <a:lstStyle/>
                    <a:p>
                      <a:pPr algn="ctr" fontAlgn="b"/>
                      <a:r>
                        <a:rPr lang="en-US" sz="1000" b="0" i="0" u="none" strike="noStrike">
                          <a:solidFill>
                            <a:srgbClr val="000000"/>
                          </a:solidFill>
                          <a:effectLst/>
                          <a:latin typeface="Calibri" panose="020F0502020204030204" pitchFamily="34" charset="0"/>
                        </a:rPr>
                        <a:t>12</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Inventory Management</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4</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1000" b="1" i="0" u="none" strike="noStrike">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6754">
                <a:tc>
                  <a:txBody>
                    <a:bodyPr/>
                    <a:lstStyle/>
                    <a:p>
                      <a:pPr algn="ctr" fontAlgn="b"/>
                      <a:r>
                        <a:rPr lang="en-US" sz="1000" b="0" i="0" u="none" strike="noStrike">
                          <a:solidFill>
                            <a:srgbClr val="000000"/>
                          </a:solidFill>
                          <a:effectLst/>
                          <a:latin typeface="Calibri" panose="020F0502020204030204" pitchFamily="34" charset="0"/>
                        </a:rPr>
                        <a:t>13</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Aggregate Planning and Sales &amp; Operations Planning (S&amp;OP)</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4</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1000" b="1" i="0" u="none" strike="noStrike">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ctr" fontAlgn="b"/>
                      <a:r>
                        <a:rPr lang="en-US" sz="1000" b="0" i="0" u="none" strike="noStrike">
                          <a:solidFill>
                            <a:srgbClr val="000000"/>
                          </a:solidFill>
                          <a:effectLst/>
                          <a:latin typeface="Calibri" panose="020F0502020204030204" pitchFamily="34" charset="0"/>
                        </a:rPr>
                        <a:t>14</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Material </a:t>
                      </a:r>
                      <a:r>
                        <a:rPr lang="en-US" sz="1000" b="0" i="0" u="none" strike="noStrike" dirty="0" smtClean="0">
                          <a:solidFill>
                            <a:srgbClr val="000000"/>
                          </a:solidFill>
                          <a:effectLst/>
                          <a:latin typeface="Calibri" panose="020F0502020204030204" pitchFamily="34" charset="0"/>
                        </a:rPr>
                        <a:t>Requirements </a:t>
                      </a:r>
                      <a:r>
                        <a:rPr lang="en-US" sz="1000" b="0" i="0" u="none" strike="noStrike" dirty="0">
                          <a:solidFill>
                            <a:srgbClr val="000000"/>
                          </a:solidFill>
                          <a:effectLst/>
                          <a:latin typeface="Calibri" panose="020F0502020204030204" pitchFamily="34" charset="0"/>
                        </a:rPr>
                        <a:t>Planning (MRP) and ERP</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4</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1000" b="1" i="0" u="none" strike="noStrike">
                          <a:solidFill>
                            <a:srgbClr val="000000"/>
                          </a:solidFill>
                          <a:effectLst/>
                          <a:latin typeface="Calibri" panose="020F0502020204030204" pitchFamily="34" charset="0"/>
                        </a:rPr>
                        <a:t>30-Nov</a:t>
                      </a:r>
                    </a:p>
                  </a:txBody>
                  <a:tcPr marL="8712" marR="8712" marT="871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958">
                <a:tc>
                  <a:txBody>
                    <a:bodyPr/>
                    <a:lstStyle/>
                    <a:p>
                      <a:pPr algn="ctr" fontAlgn="b"/>
                      <a:r>
                        <a:rPr lang="en-US" sz="1000" b="0" i="0" u="none" strike="noStrike">
                          <a:solidFill>
                            <a:srgbClr val="000000"/>
                          </a:solidFill>
                          <a:effectLst/>
                          <a:latin typeface="Calibri" panose="020F0502020204030204" pitchFamily="34" charset="0"/>
                        </a:rPr>
                        <a:t>15</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Short-Term Scheduling</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82958">
                <a:tc>
                  <a:txBody>
                    <a:bodyPr/>
                    <a:lstStyle/>
                    <a:p>
                      <a:pPr algn="ctr" fontAlgn="b"/>
                      <a:r>
                        <a:rPr lang="en-US" sz="1000" b="0" i="0" u="none" strike="noStrike">
                          <a:solidFill>
                            <a:srgbClr val="000000"/>
                          </a:solidFill>
                          <a:effectLst/>
                          <a:latin typeface="Calibri" panose="020F0502020204030204" pitchFamily="34" charset="0"/>
                        </a:rPr>
                        <a:t>17</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Maintenance and Reliability</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712" marR="8712" marT="87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Calibri" panose="020F0502020204030204" pitchFamily="34" charset="0"/>
                        </a:rPr>
                        <a:t> </a:t>
                      </a:r>
                    </a:p>
                  </a:txBody>
                  <a:tcPr marL="8712" marR="8712" marT="871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bl>
          </a:graphicData>
        </a:graphic>
      </p:graphicFrame>
      <p:sp>
        <p:nvSpPr>
          <p:cNvPr id="2" name="TextBox 1"/>
          <p:cNvSpPr txBox="1"/>
          <p:nvPr/>
        </p:nvSpPr>
        <p:spPr>
          <a:xfrm>
            <a:off x="762000" y="6019801"/>
            <a:ext cx="6629400" cy="369332"/>
          </a:xfrm>
          <a:prstGeom prst="rect">
            <a:avLst/>
          </a:prstGeom>
          <a:noFill/>
        </p:spPr>
        <p:txBody>
          <a:bodyPr wrap="square" rtlCol="0">
            <a:spAutoFit/>
          </a:bodyPr>
          <a:lstStyle/>
          <a:p>
            <a:r>
              <a:rPr lang="en-US" dirty="0"/>
              <a:t>*</a:t>
            </a:r>
            <a:r>
              <a:rPr lang="en-US" i="1" dirty="0"/>
              <a:t>This is a tentative schedule only and may change due to class needs.</a:t>
            </a:r>
          </a:p>
        </p:txBody>
      </p:sp>
    </p:spTree>
    <p:extLst>
      <p:ext uri="{BB962C8B-B14F-4D97-AF65-F5344CB8AC3E}">
        <p14:creationId xmlns:p14="http://schemas.microsoft.com/office/powerpoint/2010/main" val="684730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382000" cy="1252728"/>
          </a:xfrm>
        </p:spPr>
        <p:txBody>
          <a:bodyPr>
            <a:noAutofit/>
          </a:bodyPr>
          <a:lstStyle/>
          <a:p>
            <a:r>
              <a:rPr lang="en-US" sz="3600" dirty="0" smtClean="0">
                <a:solidFill>
                  <a:srgbClr val="FF0000"/>
                </a:solidFill>
              </a:rPr>
              <a:t>Course Information</a:t>
            </a:r>
            <a:endParaRPr lang="en-US" sz="3600" dirty="0">
              <a:solidFill>
                <a:srgbClr val="FF0000"/>
              </a:solidFill>
            </a:endParaRPr>
          </a:p>
        </p:txBody>
      </p:sp>
      <p:sp>
        <p:nvSpPr>
          <p:cNvPr id="3" name="Content Placeholder 2"/>
          <p:cNvSpPr>
            <a:spLocks noGrp="1"/>
          </p:cNvSpPr>
          <p:nvPr>
            <p:ph idx="1"/>
          </p:nvPr>
        </p:nvSpPr>
        <p:spPr>
          <a:xfrm>
            <a:off x="457200" y="1600200"/>
            <a:ext cx="8534400" cy="4778009"/>
          </a:xfrm>
        </p:spPr>
        <p:txBody>
          <a:bodyPr>
            <a:noAutofit/>
          </a:bodyPr>
          <a:lstStyle/>
          <a:p>
            <a:r>
              <a:rPr lang="en-US" sz="3200" b="1" dirty="0" smtClean="0">
                <a:latin typeface="Calibri" pitchFamily="34" charset="0"/>
              </a:rPr>
              <a:t>Operations </a:t>
            </a:r>
            <a:r>
              <a:rPr lang="en-US" sz="3200" b="1" dirty="0">
                <a:latin typeface="Calibri" pitchFamily="34" charset="0"/>
              </a:rPr>
              <a:t>and Supply Chain Management </a:t>
            </a:r>
            <a:endParaRPr lang="en-US" sz="3200" b="1" dirty="0" smtClean="0">
              <a:latin typeface="Calibri" pitchFamily="34" charset="0"/>
            </a:endParaRPr>
          </a:p>
          <a:p>
            <a:r>
              <a:rPr lang="en-US" sz="3200" b="1" dirty="0" smtClean="0">
                <a:latin typeface="Calibri" pitchFamily="34" charset="0"/>
              </a:rPr>
              <a:t>MNGT 331- 002 Fall </a:t>
            </a:r>
            <a:r>
              <a:rPr lang="en-US" sz="3200" b="1" dirty="0">
                <a:latin typeface="Calibri" pitchFamily="34" charset="0"/>
              </a:rPr>
              <a:t>2015</a:t>
            </a:r>
          </a:p>
          <a:p>
            <a:r>
              <a:rPr lang="en-US" sz="3200" b="1" dirty="0" smtClean="0">
                <a:latin typeface="Calibri" pitchFamily="34" charset="0"/>
              </a:rPr>
              <a:t>SCMS 331- 002 Fall 2015</a:t>
            </a:r>
            <a:endParaRPr lang="en-US" sz="3200" b="1" dirty="0">
              <a:latin typeface="Calibri" pitchFamily="34" charset="0"/>
            </a:endParaRPr>
          </a:p>
          <a:p>
            <a:r>
              <a:rPr lang="en-US" sz="3200" b="1" dirty="0" smtClean="0">
                <a:latin typeface="Calibri" pitchFamily="34" charset="0"/>
              </a:rPr>
              <a:t>Time</a:t>
            </a:r>
            <a:r>
              <a:rPr lang="en-US" sz="3200" b="1" dirty="0">
                <a:latin typeface="Calibri" pitchFamily="34" charset="0"/>
              </a:rPr>
              <a:t>:</a:t>
            </a:r>
            <a:r>
              <a:rPr lang="en-US" sz="3200" dirty="0">
                <a:latin typeface="Calibri" pitchFamily="34" charset="0"/>
              </a:rPr>
              <a:t> 	</a:t>
            </a:r>
            <a:r>
              <a:rPr lang="en-US" sz="3200" b="1" dirty="0" smtClean="0">
                <a:latin typeface="Calibri" pitchFamily="34" charset="0"/>
              </a:rPr>
              <a:t>04:00 PM – 05:15 PM  MW</a:t>
            </a:r>
            <a:endParaRPr lang="en-US" sz="3200" b="1" dirty="0">
              <a:latin typeface="Calibri" pitchFamily="34" charset="0"/>
            </a:endParaRPr>
          </a:p>
          <a:p>
            <a:r>
              <a:rPr lang="en-US" sz="3200" b="1" dirty="0">
                <a:latin typeface="Calibri" pitchFamily="34" charset="0"/>
              </a:rPr>
              <a:t>Room:</a:t>
            </a:r>
            <a:r>
              <a:rPr lang="en-US" sz="3200" dirty="0">
                <a:latin typeface="Calibri" pitchFamily="34" charset="0"/>
              </a:rPr>
              <a:t> 	</a:t>
            </a:r>
            <a:r>
              <a:rPr lang="en-US" sz="3200" b="1" dirty="0" smtClean="0">
                <a:latin typeface="Calibri" pitchFamily="34" charset="0"/>
              </a:rPr>
              <a:t>CBA 143 CITY</a:t>
            </a:r>
            <a:endParaRPr lang="en-US" sz="3200" b="1" dirty="0">
              <a:latin typeface="Calibri" pitchFamily="34" charset="0"/>
            </a:endParaRPr>
          </a:p>
          <a:p>
            <a:endParaRPr lang="en-US" sz="3200" b="1" dirty="0" smtClean="0">
              <a:latin typeface="+mj-lt"/>
            </a:endParaRPr>
          </a:p>
        </p:txBody>
      </p:sp>
    </p:spTree>
    <p:extLst>
      <p:ext uri="{BB962C8B-B14F-4D97-AF65-F5344CB8AC3E}">
        <p14:creationId xmlns:p14="http://schemas.microsoft.com/office/powerpoint/2010/main" val="1680491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fade">
                                      <p:cBhvr>
                                        <p:cTn id="11" dur="500"/>
                                        <p:tgtEl>
                                          <p:spTgt spid="3">
                                            <p:txEl>
                                              <p:pRg st="3" end="3"/>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500"/>
                                        <p:tgtEl>
                                          <p:spTgt spid="3">
                                            <p:txEl>
                                              <p:pRg st="2" end="2"/>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rgbClr val="7030A0"/>
                </a:solidFill>
              </a:rPr>
              <a:t>Exams</a:t>
            </a:r>
            <a:endParaRPr lang="en-US" sz="3600" dirty="0">
              <a:solidFill>
                <a:srgbClr val="7030A0"/>
              </a:solidFill>
            </a:endParaRPr>
          </a:p>
        </p:txBody>
      </p:sp>
      <p:sp>
        <p:nvSpPr>
          <p:cNvPr id="3" name="Rectangle 2"/>
          <p:cNvSpPr/>
          <p:nvPr/>
        </p:nvSpPr>
        <p:spPr>
          <a:xfrm>
            <a:off x="609600" y="1447800"/>
            <a:ext cx="7848600" cy="4401205"/>
          </a:xfrm>
          <a:prstGeom prst="rect">
            <a:avLst/>
          </a:prstGeom>
          <a:noFill/>
          <a:ln>
            <a:noFill/>
          </a:ln>
        </p:spPr>
        <p:txBody>
          <a:bodyPr wrap="square">
            <a:spAutoFit/>
          </a:bodyPr>
          <a:lstStyle/>
          <a:p>
            <a:pPr marL="457200" indent="-457200">
              <a:buFont typeface="Arial" pitchFamily="34" charset="0"/>
              <a:buChar char="•"/>
              <a:tabLst>
                <a:tab pos="3429000" algn="r"/>
              </a:tabLst>
            </a:pPr>
            <a:r>
              <a:rPr lang="en-US" sz="2800" b="1" dirty="0" smtClean="0"/>
              <a:t>4 non-comprehensive exams </a:t>
            </a:r>
            <a:r>
              <a:rPr lang="en-US" sz="2800" b="1" dirty="0"/>
              <a:t>will be </a:t>
            </a:r>
            <a:r>
              <a:rPr lang="en-US" sz="2800" b="1" dirty="0" smtClean="0"/>
              <a:t>given during the scheduled class time.</a:t>
            </a:r>
          </a:p>
          <a:p>
            <a:pPr marL="457200" indent="-457200">
              <a:buFont typeface="Arial" pitchFamily="34" charset="0"/>
              <a:buChar char="•"/>
              <a:tabLst>
                <a:tab pos="3429000" algn="r"/>
              </a:tabLst>
            </a:pPr>
            <a:r>
              <a:rPr lang="en-US" sz="2800" b="1" dirty="0" smtClean="0"/>
              <a:t>On exam dates, you will need to bring a pencil and calculator to use to take the exam.  </a:t>
            </a:r>
          </a:p>
          <a:p>
            <a:pPr marL="457200" indent="-457200">
              <a:buFont typeface="Arial" pitchFamily="34" charset="0"/>
              <a:buChar char="•"/>
              <a:tabLst>
                <a:tab pos="3429000" algn="r"/>
              </a:tabLst>
            </a:pPr>
            <a:r>
              <a:rPr lang="en-US" sz="2800" b="1" dirty="0" smtClean="0"/>
              <a:t>Each exam is </a:t>
            </a:r>
            <a:r>
              <a:rPr lang="en-US" sz="2800" b="1" dirty="0"/>
              <a:t> </a:t>
            </a:r>
            <a:r>
              <a:rPr lang="en-US" sz="2800" b="1" dirty="0" smtClean="0"/>
              <a:t>worth 120 </a:t>
            </a:r>
            <a:r>
              <a:rPr lang="en-US" sz="2800" b="1" dirty="0"/>
              <a:t>points. </a:t>
            </a:r>
          </a:p>
          <a:p>
            <a:pPr marL="457200" indent="-457200">
              <a:buFont typeface="Arial" pitchFamily="34" charset="0"/>
              <a:buChar char="•"/>
              <a:tabLst>
                <a:tab pos="3429000" algn="r"/>
              </a:tabLst>
            </a:pPr>
            <a:r>
              <a:rPr lang="en-US" sz="2800" b="1" dirty="0" smtClean="0"/>
              <a:t>The exam questions </a:t>
            </a:r>
            <a:r>
              <a:rPr lang="en-US" sz="2800" b="1" dirty="0"/>
              <a:t>will be </a:t>
            </a:r>
            <a:r>
              <a:rPr lang="en-US" sz="2800" b="1" dirty="0" smtClean="0"/>
              <a:t>multiple choice (conceptual and quantitative). </a:t>
            </a:r>
          </a:p>
          <a:p>
            <a:pPr marL="457200" indent="-457200">
              <a:buFont typeface="Arial" pitchFamily="34" charset="0"/>
              <a:buChar char="•"/>
              <a:tabLst>
                <a:tab pos="3429000" algn="r"/>
              </a:tabLst>
            </a:pPr>
            <a:r>
              <a:rPr lang="en-US" sz="2800" b="1" dirty="0" smtClean="0"/>
              <a:t>60 minutes will be given to take the exam.</a:t>
            </a:r>
          </a:p>
          <a:p>
            <a:pPr marL="457200" indent="-457200">
              <a:buFont typeface="Arial" pitchFamily="34" charset="0"/>
              <a:buChar char="•"/>
              <a:tabLst>
                <a:tab pos="3429000" algn="r"/>
              </a:tabLst>
            </a:pPr>
            <a:r>
              <a:rPr lang="en-US" sz="2800" b="1" dirty="0" smtClean="0"/>
              <a:t>A make-up exam will only be given for </a:t>
            </a:r>
            <a:r>
              <a:rPr lang="en-US" sz="2800" b="1" i="1" u="sng" dirty="0" smtClean="0"/>
              <a:t>extremely special circumstances</a:t>
            </a:r>
            <a:r>
              <a:rPr lang="en-US" sz="2800" b="1" dirty="0" smtClean="0"/>
              <a:t>.</a:t>
            </a:r>
            <a:endParaRPr lang="en-US" sz="2800" b="1" dirty="0"/>
          </a:p>
        </p:txBody>
      </p:sp>
    </p:spTree>
    <p:extLst>
      <p:ext uri="{BB962C8B-B14F-4D97-AF65-F5344CB8AC3E}">
        <p14:creationId xmlns:p14="http://schemas.microsoft.com/office/powerpoint/2010/main" val="3932569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09600" y="426720"/>
            <a:ext cx="7772400" cy="609600"/>
          </a:xfrm>
        </p:spPr>
        <p:txBody>
          <a:bodyPr>
            <a:normAutofit/>
          </a:bodyPr>
          <a:lstStyle/>
          <a:p>
            <a:pPr eaLnBrk="1" hangingPunct="1"/>
            <a:r>
              <a:rPr lang="en-US" sz="3600" b="1" dirty="0" smtClean="0">
                <a:solidFill>
                  <a:srgbClr val="FF0000"/>
                </a:solidFill>
              </a:rPr>
              <a:t>Class Exam Schedule</a:t>
            </a:r>
          </a:p>
        </p:txBody>
      </p:sp>
      <p:sp>
        <p:nvSpPr>
          <p:cNvPr id="18435" name="Rectangle 3"/>
          <p:cNvSpPr>
            <a:spLocks noGrp="1" noChangeArrowheads="1"/>
          </p:cNvSpPr>
          <p:nvPr>
            <p:ph idx="1"/>
          </p:nvPr>
        </p:nvSpPr>
        <p:spPr>
          <a:xfrm>
            <a:off x="609600" y="1029789"/>
            <a:ext cx="7696200" cy="5105400"/>
          </a:xfrm>
        </p:spPr>
        <p:txBody>
          <a:bodyPr>
            <a:normAutofit/>
          </a:bodyPr>
          <a:lstStyle/>
          <a:p>
            <a:pPr eaLnBrk="1" hangingPunct="1">
              <a:lnSpc>
                <a:spcPct val="80000"/>
              </a:lnSpc>
            </a:pPr>
            <a:endParaRPr lang="en-US" sz="2400" b="1" dirty="0" smtClean="0"/>
          </a:p>
          <a:p>
            <a:pPr eaLnBrk="1" hangingPunct="1">
              <a:lnSpc>
                <a:spcPct val="80000"/>
              </a:lnSpc>
            </a:pPr>
            <a:endParaRPr lang="en-US" sz="2400" b="1" dirty="0" smtClean="0"/>
          </a:p>
          <a:p>
            <a:pPr eaLnBrk="1" hangingPunct="1">
              <a:lnSpc>
                <a:spcPct val="80000"/>
              </a:lnSpc>
            </a:pPr>
            <a:endParaRPr lang="en-US" sz="2400" b="1" dirty="0" smtClean="0"/>
          </a:p>
        </p:txBody>
      </p:sp>
      <p:graphicFrame>
        <p:nvGraphicFramePr>
          <p:cNvPr id="2" name="Table 1"/>
          <p:cNvGraphicFramePr>
            <a:graphicFrameLocks noGrp="1"/>
          </p:cNvGraphicFramePr>
          <p:nvPr>
            <p:extLst/>
          </p:nvPr>
        </p:nvGraphicFramePr>
        <p:xfrm>
          <a:off x="838200" y="1447799"/>
          <a:ext cx="6858000" cy="4175917"/>
        </p:xfrm>
        <a:graphic>
          <a:graphicData uri="http://schemas.openxmlformats.org/drawingml/2006/table">
            <a:tbl>
              <a:tblPr/>
              <a:tblGrid>
                <a:gridCol w="463511"/>
                <a:gridCol w="3146387"/>
                <a:gridCol w="490334"/>
                <a:gridCol w="1614449"/>
                <a:gridCol w="1143319"/>
              </a:tblGrid>
              <a:tr h="357204">
                <a:tc>
                  <a:txBody>
                    <a:bodyPr/>
                    <a:lstStyle/>
                    <a:p>
                      <a:pPr algn="ctr" fontAlgn="ctr"/>
                      <a:r>
                        <a:rPr lang="en-US" sz="1000" b="1" i="0" u="none" strike="noStrike">
                          <a:solidFill>
                            <a:srgbClr val="000000"/>
                          </a:solidFill>
                          <a:effectLst/>
                          <a:latin typeface="Calibri" panose="020F0502020204030204" pitchFamily="34" charset="0"/>
                        </a:rPr>
                        <a:t>Chapter</a:t>
                      </a:r>
                    </a:p>
                  </a:txBody>
                  <a:tcPr marL="8712" marR="8712" marT="871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Chapter Description</a:t>
                      </a:r>
                    </a:p>
                  </a:txBody>
                  <a:tcPr marL="8712" marR="8712" marT="8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Test</a:t>
                      </a:r>
                    </a:p>
                  </a:txBody>
                  <a:tcPr marL="8712" marR="8712" marT="87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Test Date</a:t>
                      </a:r>
                    </a:p>
                  </a:txBody>
                  <a:tcPr marL="8712" marR="8712" marT="87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Time</a:t>
                      </a:r>
                    </a:p>
                  </a:txBody>
                  <a:tcPr marL="8712" marR="8712" marT="87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246">
                <a:tc>
                  <a:txBody>
                    <a:bodyPr/>
                    <a:lstStyle/>
                    <a:p>
                      <a:pPr algn="ctr" fontAlgn="b"/>
                      <a:r>
                        <a:rPr lang="en-US" sz="1000" b="0" i="0" u="none" strike="noStrike">
                          <a:solidFill>
                            <a:srgbClr val="000000"/>
                          </a:solidFill>
                          <a:effectLst/>
                          <a:latin typeface="Calibri" panose="020F0502020204030204" pitchFamily="34" charset="0"/>
                        </a:rPr>
                        <a:t>1</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Operations and Productivity</a:t>
                      </a:r>
                    </a:p>
                  </a:txBody>
                  <a:tcPr marL="8712" marR="8712" marT="871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1</a:t>
                      </a:r>
                    </a:p>
                  </a:txBody>
                  <a:tcPr marL="8712" marR="8712" marT="871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EAAAA"/>
                    </a:solidFill>
                  </a:tcPr>
                </a:tc>
                <a:tc rowSpan="6">
                  <a:txBody>
                    <a:bodyPr/>
                    <a:lstStyle/>
                    <a:p>
                      <a:pPr algn="ctr" fontAlgn="ctr"/>
                      <a:r>
                        <a:rPr lang="en-US" sz="1000" b="0" i="0" u="none" strike="noStrike">
                          <a:solidFill>
                            <a:srgbClr val="000000"/>
                          </a:solidFill>
                          <a:effectLst/>
                          <a:latin typeface="Calibri" panose="020F0502020204030204" pitchFamily="34" charset="0"/>
                        </a:rPr>
                        <a:t>Monday, September 21, 2015</a:t>
                      </a:r>
                    </a:p>
                  </a:txBody>
                  <a:tcPr marL="8712" marR="8712" marT="871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algn="ctr" fontAlgn="ctr"/>
                      <a:r>
                        <a:rPr lang="en-US" sz="1000" b="0" i="0" u="none" strike="noStrike">
                          <a:solidFill>
                            <a:srgbClr val="000000"/>
                          </a:solidFill>
                          <a:effectLst/>
                          <a:latin typeface="Calibri" panose="020F0502020204030204" pitchFamily="34" charset="0"/>
                        </a:rPr>
                        <a:t>4:00 PM</a:t>
                      </a:r>
                    </a:p>
                  </a:txBody>
                  <a:tcPr marL="8712" marR="8712" marT="871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0551">
                <a:tc>
                  <a:txBody>
                    <a:bodyPr/>
                    <a:lstStyle/>
                    <a:p>
                      <a:pPr algn="ctr" fontAlgn="b"/>
                      <a:r>
                        <a:rPr lang="en-US" sz="1000" b="0" i="0" u="none" strike="noStrike">
                          <a:solidFill>
                            <a:srgbClr val="000000"/>
                          </a:solidFill>
                          <a:effectLst/>
                          <a:latin typeface="Calibri" panose="020F0502020204030204" pitchFamily="34" charset="0"/>
                        </a:rPr>
                        <a:t>2</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Operations Strategy in a Global Environment</a:t>
                      </a:r>
                    </a:p>
                  </a:txBody>
                  <a:tcPr marL="8712" marR="8712" marT="871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1</a:t>
                      </a:r>
                    </a:p>
                  </a:txBody>
                  <a:tcPr marL="8712" marR="8712" marT="871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EAAAA"/>
                    </a:solidFill>
                  </a:tcPr>
                </a:tc>
                <a:tc vMerge="1">
                  <a:txBody>
                    <a:bodyPr/>
                    <a:lstStyle/>
                    <a:p>
                      <a:endParaRPr lang="en-US"/>
                    </a:p>
                  </a:txBody>
                  <a:tcPr/>
                </a:tc>
                <a:tc vMerge="1">
                  <a:txBody>
                    <a:bodyPr/>
                    <a:lstStyle/>
                    <a:p>
                      <a:endParaRPr lang="en-US"/>
                    </a:p>
                  </a:txBody>
                  <a:tcPr/>
                </a:tc>
              </a:tr>
              <a:tr h="174246">
                <a:tc>
                  <a:txBody>
                    <a:bodyPr/>
                    <a:lstStyle/>
                    <a:p>
                      <a:pPr algn="ctr" fontAlgn="b"/>
                      <a:r>
                        <a:rPr lang="en-US" sz="1000" b="0" i="0" u="none" strike="noStrike">
                          <a:solidFill>
                            <a:srgbClr val="000000"/>
                          </a:solidFill>
                          <a:effectLst/>
                          <a:latin typeface="Calibri" panose="020F0502020204030204" pitchFamily="34" charset="0"/>
                        </a:rPr>
                        <a:t>5</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Design of Goods and Services</a:t>
                      </a:r>
                    </a:p>
                  </a:txBody>
                  <a:tcPr marL="8712" marR="8712" marT="871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1</a:t>
                      </a:r>
                    </a:p>
                  </a:txBody>
                  <a:tcPr marL="8712" marR="8712" marT="871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EAAAA"/>
                    </a:solidFill>
                  </a:tcPr>
                </a:tc>
                <a:tc vMerge="1">
                  <a:txBody>
                    <a:bodyPr/>
                    <a:lstStyle/>
                    <a:p>
                      <a:endParaRPr lang="en-US"/>
                    </a:p>
                  </a:txBody>
                  <a:tcPr/>
                </a:tc>
                <a:tc vMerge="1">
                  <a:txBody>
                    <a:bodyPr/>
                    <a:lstStyle/>
                    <a:p>
                      <a:endParaRPr lang="en-US"/>
                    </a:p>
                  </a:txBody>
                  <a:tcPr/>
                </a:tc>
              </a:tr>
              <a:tr h="174246">
                <a:tc>
                  <a:txBody>
                    <a:bodyPr/>
                    <a:lstStyle/>
                    <a:p>
                      <a:pPr algn="ctr" fontAlgn="b"/>
                      <a:r>
                        <a:rPr lang="en-US" sz="1000" b="0" i="0" u="none" strike="noStrike">
                          <a:solidFill>
                            <a:srgbClr val="000000"/>
                          </a:solidFill>
                          <a:effectLst/>
                          <a:latin typeface="Calibri" panose="020F0502020204030204" pitchFamily="34" charset="0"/>
                        </a:rPr>
                        <a:t>5SUP</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Sustainability in the Supply Chain</a:t>
                      </a:r>
                    </a:p>
                  </a:txBody>
                  <a:tcPr marL="8712" marR="8712" marT="871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1</a:t>
                      </a:r>
                    </a:p>
                  </a:txBody>
                  <a:tcPr marL="8712" marR="8712" marT="871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EAAAA"/>
                    </a:solidFill>
                  </a:tcPr>
                </a:tc>
                <a:tc vMerge="1">
                  <a:txBody>
                    <a:bodyPr/>
                    <a:lstStyle/>
                    <a:p>
                      <a:endParaRPr lang="en-US"/>
                    </a:p>
                  </a:txBody>
                  <a:tcPr/>
                </a:tc>
                <a:tc vMerge="1">
                  <a:txBody>
                    <a:bodyPr/>
                    <a:lstStyle/>
                    <a:p>
                      <a:endParaRPr lang="en-US"/>
                    </a:p>
                  </a:txBody>
                  <a:tcPr/>
                </a:tc>
              </a:tr>
              <a:tr h="174246">
                <a:tc>
                  <a:txBody>
                    <a:bodyPr/>
                    <a:lstStyle/>
                    <a:p>
                      <a:pPr algn="ctr" fontAlgn="b"/>
                      <a:r>
                        <a:rPr lang="en-US" sz="1000" b="0" i="0" u="none" strike="noStrike">
                          <a:solidFill>
                            <a:srgbClr val="000000"/>
                          </a:solidFill>
                          <a:effectLst/>
                          <a:latin typeface="Calibri" panose="020F0502020204030204" pitchFamily="34" charset="0"/>
                        </a:rPr>
                        <a:t>8</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Location Strategies</a:t>
                      </a:r>
                    </a:p>
                  </a:txBody>
                  <a:tcPr marL="8712" marR="8712" marT="871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1</a:t>
                      </a:r>
                    </a:p>
                  </a:txBody>
                  <a:tcPr marL="8712" marR="8712" marT="871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EAAAA"/>
                    </a:solidFill>
                  </a:tcPr>
                </a:tc>
                <a:tc vMerge="1">
                  <a:txBody>
                    <a:bodyPr/>
                    <a:lstStyle/>
                    <a:p>
                      <a:endParaRPr lang="en-US"/>
                    </a:p>
                  </a:txBody>
                  <a:tcPr/>
                </a:tc>
                <a:tc vMerge="1">
                  <a:txBody>
                    <a:bodyPr/>
                    <a:lstStyle/>
                    <a:p>
                      <a:endParaRPr lang="en-US"/>
                    </a:p>
                  </a:txBody>
                  <a:tcPr/>
                </a:tc>
              </a:tr>
              <a:tr h="163062">
                <a:tc>
                  <a:txBody>
                    <a:bodyPr/>
                    <a:lstStyle/>
                    <a:p>
                      <a:pPr algn="ctr" fontAlgn="b"/>
                      <a:r>
                        <a:rPr lang="en-US" sz="1000" b="0" i="0" u="none" strike="noStrike">
                          <a:solidFill>
                            <a:srgbClr val="000000"/>
                          </a:solidFill>
                          <a:effectLst/>
                          <a:latin typeface="Calibri" panose="020F0502020204030204" pitchFamily="34" charset="0"/>
                        </a:rPr>
                        <a:t>10</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Human Resources, Job Design, and Work Measurement</a:t>
                      </a:r>
                    </a:p>
                  </a:txBody>
                  <a:tcPr marL="8712" marR="8712" marT="871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1</a:t>
                      </a:r>
                    </a:p>
                  </a:txBody>
                  <a:tcPr marL="8712" marR="8712" marT="871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EAAAA"/>
                    </a:solidFill>
                  </a:tcPr>
                </a:tc>
                <a:tc vMerge="1">
                  <a:txBody>
                    <a:bodyPr/>
                    <a:lstStyle/>
                    <a:p>
                      <a:endParaRPr lang="en-US"/>
                    </a:p>
                  </a:txBody>
                  <a:tcPr/>
                </a:tc>
                <a:tc vMerge="1">
                  <a:txBody>
                    <a:bodyPr/>
                    <a:lstStyle/>
                    <a:p>
                      <a:endParaRPr lang="en-US"/>
                    </a:p>
                  </a:txBody>
                  <a:tcPr/>
                </a:tc>
              </a:tr>
              <a:tr h="174246">
                <a:tc>
                  <a:txBody>
                    <a:bodyPr/>
                    <a:lstStyle/>
                    <a:p>
                      <a:pPr algn="ctr" fontAlgn="b"/>
                      <a:r>
                        <a:rPr lang="en-US" sz="1000" b="0" i="0" u="none" strike="noStrike">
                          <a:solidFill>
                            <a:srgbClr val="000000"/>
                          </a:solidFill>
                          <a:effectLst/>
                          <a:latin typeface="Calibri" panose="020F0502020204030204" pitchFamily="34" charset="0"/>
                        </a:rPr>
                        <a:t>3</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Project Management</a:t>
                      </a:r>
                    </a:p>
                  </a:txBody>
                  <a:tcPr marL="8712" marR="8712" marT="871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2</a:t>
                      </a:r>
                    </a:p>
                  </a:txBody>
                  <a:tcPr marL="8712" marR="8712" marT="871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rowSpan="5">
                  <a:txBody>
                    <a:bodyPr/>
                    <a:lstStyle/>
                    <a:p>
                      <a:pPr algn="ctr" fontAlgn="ctr"/>
                      <a:r>
                        <a:rPr lang="en-US" sz="1000" b="0" i="0" u="none" strike="noStrike">
                          <a:solidFill>
                            <a:srgbClr val="000000"/>
                          </a:solidFill>
                          <a:effectLst/>
                          <a:latin typeface="Calibri" panose="020F0502020204030204" pitchFamily="34" charset="0"/>
                        </a:rPr>
                        <a:t>Wednesday, October 14, 2015</a:t>
                      </a:r>
                    </a:p>
                  </a:txBody>
                  <a:tcPr marL="8712" marR="8712" marT="871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000" b="0" i="0" u="none" strike="noStrike">
                          <a:solidFill>
                            <a:srgbClr val="000000"/>
                          </a:solidFill>
                          <a:effectLst/>
                          <a:latin typeface="Calibri" panose="020F0502020204030204" pitchFamily="34" charset="0"/>
                        </a:rPr>
                        <a:t>4:00 PM</a:t>
                      </a:r>
                    </a:p>
                  </a:txBody>
                  <a:tcPr marL="8712" marR="8712" marT="871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246">
                <a:tc>
                  <a:txBody>
                    <a:bodyPr/>
                    <a:lstStyle/>
                    <a:p>
                      <a:pPr algn="ctr" fontAlgn="b"/>
                      <a:r>
                        <a:rPr lang="en-US" sz="1000" b="0" i="0" u="none" strike="noStrike">
                          <a:solidFill>
                            <a:srgbClr val="000000"/>
                          </a:solidFill>
                          <a:effectLst/>
                          <a:latin typeface="Calibri" panose="020F0502020204030204" pitchFamily="34" charset="0"/>
                        </a:rPr>
                        <a:t>4</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Forecasting</a:t>
                      </a:r>
                    </a:p>
                  </a:txBody>
                  <a:tcPr marL="8712" marR="8712" marT="871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2</a:t>
                      </a:r>
                    </a:p>
                  </a:txBody>
                  <a:tcPr marL="8712" marR="8712" marT="871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vMerge="1">
                  <a:txBody>
                    <a:bodyPr/>
                    <a:lstStyle/>
                    <a:p>
                      <a:endParaRPr lang="en-US"/>
                    </a:p>
                  </a:txBody>
                  <a:tcPr/>
                </a:tc>
                <a:tc vMerge="1">
                  <a:txBody>
                    <a:bodyPr/>
                    <a:lstStyle/>
                    <a:p>
                      <a:endParaRPr lang="en-US"/>
                    </a:p>
                  </a:txBody>
                  <a:tcPr/>
                </a:tc>
              </a:tr>
              <a:tr h="174246">
                <a:tc>
                  <a:txBody>
                    <a:bodyPr/>
                    <a:lstStyle/>
                    <a:p>
                      <a:pPr algn="ctr" fontAlgn="b"/>
                      <a:r>
                        <a:rPr lang="en-US" sz="1000" b="0" i="0" u="none" strike="noStrike">
                          <a:solidFill>
                            <a:srgbClr val="000000"/>
                          </a:solidFill>
                          <a:effectLst/>
                          <a:latin typeface="Calibri" panose="020F0502020204030204" pitchFamily="34" charset="0"/>
                        </a:rPr>
                        <a:t>6</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Managing Quality</a:t>
                      </a:r>
                    </a:p>
                  </a:txBody>
                  <a:tcPr marL="8712" marR="8712" marT="871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2</a:t>
                      </a:r>
                    </a:p>
                  </a:txBody>
                  <a:tcPr marL="8712" marR="8712" marT="871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vMerge="1">
                  <a:txBody>
                    <a:bodyPr/>
                    <a:lstStyle/>
                    <a:p>
                      <a:endParaRPr lang="en-US"/>
                    </a:p>
                  </a:txBody>
                  <a:tcPr/>
                </a:tc>
                <a:tc vMerge="1">
                  <a:txBody>
                    <a:bodyPr/>
                    <a:lstStyle/>
                    <a:p>
                      <a:endParaRPr lang="en-US"/>
                    </a:p>
                  </a:txBody>
                  <a:tcPr/>
                </a:tc>
              </a:tr>
              <a:tr h="174246">
                <a:tc>
                  <a:txBody>
                    <a:bodyPr/>
                    <a:lstStyle/>
                    <a:p>
                      <a:pPr algn="ctr" fontAlgn="b"/>
                      <a:r>
                        <a:rPr lang="en-US" sz="1000" b="0" i="0" u="none" strike="noStrike">
                          <a:solidFill>
                            <a:srgbClr val="000000"/>
                          </a:solidFill>
                          <a:effectLst/>
                          <a:latin typeface="Calibri" panose="020F0502020204030204" pitchFamily="34" charset="0"/>
                        </a:rPr>
                        <a:t>6SUP</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Statistical Process Control</a:t>
                      </a:r>
                    </a:p>
                  </a:txBody>
                  <a:tcPr marL="8712" marR="8712" marT="871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2</a:t>
                      </a:r>
                    </a:p>
                  </a:txBody>
                  <a:tcPr marL="8712" marR="8712" marT="871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vMerge="1">
                  <a:txBody>
                    <a:bodyPr/>
                    <a:lstStyle/>
                    <a:p>
                      <a:endParaRPr lang="en-US"/>
                    </a:p>
                  </a:txBody>
                  <a:tcPr/>
                </a:tc>
                <a:tc vMerge="1">
                  <a:txBody>
                    <a:bodyPr/>
                    <a:lstStyle/>
                    <a:p>
                      <a:endParaRPr lang="en-US"/>
                    </a:p>
                  </a:txBody>
                  <a:tcPr/>
                </a:tc>
              </a:tr>
              <a:tr h="182958">
                <a:tc>
                  <a:txBody>
                    <a:bodyPr/>
                    <a:lstStyle/>
                    <a:p>
                      <a:pPr algn="ctr" fontAlgn="b"/>
                      <a:r>
                        <a:rPr lang="en-US" sz="1000" b="0" i="0" u="none" strike="noStrike">
                          <a:solidFill>
                            <a:srgbClr val="000000"/>
                          </a:solidFill>
                          <a:effectLst/>
                          <a:latin typeface="Calibri" panose="020F0502020204030204" pitchFamily="34" charset="0"/>
                        </a:rPr>
                        <a:t>7</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Proecss Strategy</a:t>
                      </a:r>
                    </a:p>
                  </a:txBody>
                  <a:tcPr marL="8712" marR="8712" marT="871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2</a:t>
                      </a:r>
                    </a:p>
                  </a:txBody>
                  <a:tcPr marL="8712" marR="8712" marT="871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vMerge="1">
                  <a:txBody>
                    <a:bodyPr/>
                    <a:lstStyle/>
                    <a:p>
                      <a:endParaRPr lang="en-US"/>
                    </a:p>
                  </a:txBody>
                  <a:tcPr/>
                </a:tc>
                <a:tc vMerge="1">
                  <a:txBody>
                    <a:bodyPr/>
                    <a:lstStyle/>
                    <a:p>
                      <a:endParaRPr lang="en-US"/>
                    </a:p>
                  </a:txBody>
                  <a:tcPr/>
                </a:tc>
              </a:tr>
              <a:tr h="186858">
                <a:tc>
                  <a:txBody>
                    <a:bodyPr/>
                    <a:lstStyle/>
                    <a:p>
                      <a:pPr algn="ctr" fontAlgn="b"/>
                      <a:r>
                        <a:rPr lang="en-US" sz="1000" b="0" i="0" u="none" strike="noStrike">
                          <a:solidFill>
                            <a:srgbClr val="000000"/>
                          </a:solidFill>
                          <a:effectLst/>
                          <a:latin typeface="Calibri" panose="020F0502020204030204" pitchFamily="34" charset="0"/>
                        </a:rPr>
                        <a:t>7SUP</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Capacity and Constraint Management</a:t>
                      </a:r>
                    </a:p>
                  </a:txBody>
                  <a:tcPr marL="8712" marR="8712" marT="871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3</a:t>
                      </a:r>
                    </a:p>
                  </a:txBody>
                  <a:tcPr marL="8712" marR="8712" marT="871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5">
                  <a:txBody>
                    <a:bodyPr/>
                    <a:lstStyle/>
                    <a:p>
                      <a:pPr algn="ctr" fontAlgn="ctr"/>
                      <a:r>
                        <a:rPr lang="en-US" sz="1000" b="0" i="0" u="none" strike="noStrike">
                          <a:solidFill>
                            <a:srgbClr val="000000"/>
                          </a:solidFill>
                          <a:effectLst/>
                          <a:latin typeface="Calibri" panose="020F0502020204030204" pitchFamily="34" charset="0"/>
                        </a:rPr>
                        <a:t>Monday, November 09, 2015</a:t>
                      </a:r>
                    </a:p>
                  </a:txBody>
                  <a:tcPr marL="8712" marR="8712" marT="871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000" b="0" i="0" u="none" strike="noStrike">
                          <a:solidFill>
                            <a:srgbClr val="000000"/>
                          </a:solidFill>
                          <a:effectLst/>
                          <a:latin typeface="Calibri" panose="020F0502020204030204" pitchFamily="34" charset="0"/>
                        </a:rPr>
                        <a:t>4:00 PM</a:t>
                      </a:r>
                    </a:p>
                  </a:txBody>
                  <a:tcPr marL="8712" marR="8712" marT="871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246">
                <a:tc>
                  <a:txBody>
                    <a:bodyPr/>
                    <a:lstStyle/>
                    <a:p>
                      <a:pPr algn="ctr" fontAlgn="b"/>
                      <a:r>
                        <a:rPr lang="en-US" sz="1000" b="0" i="0" u="none" strike="noStrike">
                          <a:solidFill>
                            <a:srgbClr val="000000"/>
                          </a:solidFill>
                          <a:effectLst/>
                          <a:latin typeface="Calibri" panose="020F0502020204030204" pitchFamily="34" charset="0"/>
                        </a:rPr>
                        <a:t>9</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Layout Strategies</a:t>
                      </a:r>
                    </a:p>
                  </a:txBody>
                  <a:tcPr marL="8712" marR="8712" marT="871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3</a:t>
                      </a:r>
                    </a:p>
                  </a:txBody>
                  <a:tcPr marL="8712" marR="8712" marT="871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vMerge="1">
                  <a:txBody>
                    <a:bodyPr/>
                    <a:lstStyle/>
                    <a:p>
                      <a:endParaRPr lang="en-US"/>
                    </a:p>
                  </a:txBody>
                  <a:tcPr/>
                </a:tc>
                <a:tc vMerge="1">
                  <a:txBody>
                    <a:bodyPr/>
                    <a:lstStyle/>
                    <a:p>
                      <a:endParaRPr lang="en-US"/>
                    </a:p>
                  </a:txBody>
                  <a:tcPr/>
                </a:tc>
              </a:tr>
              <a:tr h="174246">
                <a:tc>
                  <a:txBody>
                    <a:bodyPr/>
                    <a:lstStyle/>
                    <a:p>
                      <a:pPr algn="ctr" fontAlgn="b"/>
                      <a:r>
                        <a:rPr lang="en-US" sz="1000" b="0" i="0" u="none" strike="noStrike">
                          <a:solidFill>
                            <a:srgbClr val="000000"/>
                          </a:solidFill>
                          <a:effectLst/>
                          <a:latin typeface="Calibri" panose="020F0502020204030204" pitchFamily="34" charset="0"/>
                        </a:rPr>
                        <a:t>16</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JIT, TPS, and Lean Operations</a:t>
                      </a:r>
                    </a:p>
                  </a:txBody>
                  <a:tcPr marL="8712" marR="8712" marT="871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3</a:t>
                      </a:r>
                    </a:p>
                  </a:txBody>
                  <a:tcPr marL="8712" marR="8712" marT="871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vMerge="1">
                  <a:txBody>
                    <a:bodyPr/>
                    <a:lstStyle/>
                    <a:p>
                      <a:endParaRPr lang="en-US"/>
                    </a:p>
                  </a:txBody>
                  <a:tcPr/>
                </a:tc>
                <a:tc vMerge="1">
                  <a:txBody>
                    <a:bodyPr/>
                    <a:lstStyle/>
                    <a:p>
                      <a:endParaRPr lang="en-US"/>
                    </a:p>
                  </a:txBody>
                  <a:tcPr/>
                </a:tc>
              </a:tr>
              <a:tr h="174246">
                <a:tc>
                  <a:txBody>
                    <a:bodyPr/>
                    <a:lstStyle/>
                    <a:p>
                      <a:pPr algn="ctr" fontAlgn="b"/>
                      <a:r>
                        <a:rPr lang="en-US" sz="1000" b="0" i="0" u="none" strike="noStrike">
                          <a:solidFill>
                            <a:srgbClr val="000000"/>
                          </a:solidFill>
                          <a:effectLst/>
                          <a:latin typeface="Calibri" panose="020F0502020204030204" pitchFamily="34" charset="0"/>
                        </a:rPr>
                        <a:t>11</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Supply Chain Management</a:t>
                      </a:r>
                    </a:p>
                  </a:txBody>
                  <a:tcPr marL="8712" marR="8712" marT="871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3</a:t>
                      </a:r>
                    </a:p>
                  </a:txBody>
                  <a:tcPr marL="8712" marR="8712" marT="871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vMerge="1">
                  <a:txBody>
                    <a:bodyPr/>
                    <a:lstStyle/>
                    <a:p>
                      <a:endParaRPr lang="en-US"/>
                    </a:p>
                  </a:txBody>
                  <a:tcPr/>
                </a:tc>
                <a:tc vMerge="1">
                  <a:txBody>
                    <a:bodyPr/>
                    <a:lstStyle/>
                    <a:p>
                      <a:endParaRPr lang="en-US"/>
                    </a:p>
                  </a:txBody>
                  <a:tcPr/>
                </a:tc>
              </a:tr>
              <a:tr h="163062">
                <a:tc>
                  <a:txBody>
                    <a:bodyPr/>
                    <a:lstStyle/>
                    <a:p>
                      <a:pPr algn="ctr" fontAlgn="b"/>
                      <a:r>
                        <a:rPr lang="en-US" sz="1000" b="0" i="0" u="none" strike="noStrike">
                          <a:solidFill>
                            <a:srgbClr val="000000"/>
                          </a:solidFill>
                          <a:effectLst/>
                          <a:latin typeface="Calibri" panose="020F0502020204030204" pitchFamily="34" charset="0"/>
                        </a:rPr>
                        <a:t>11SUP</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Supply Chain management Analytics</a:t>
                      </a:r>
                    </a:p>
                  </a:txBody>
                  <a:tcPr marL="8712" marR="8712" marT="871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3</a:t>
                      </a:r>
                    </a:p>
                  </a:txBody>
                  <a:tcPr marL="8712" marR="8712" marT="871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vMerge="1">
                  <a:txBody>
                    <a:bodyPr/>
                    <a:lstStyle/>
                    <a:p>
                      <a:endParaRPr lang="en-US"/>
                    </a:p>
                  </a:txBody>
                  <a:tcPr/>
                </a:tc>
                <a:tc vMerge="1">
                  <a:txBody>
                    <a:bodyPr/>
                    <a:lstStyle/>
                    <a:p>
                      <a:endParaRPr lang="en-US"/>
                    </a:p>
                  </a:txBody>
                  <a:tcPr/>
                </a:tc>
              </a:tr>
              <a:tr h="174246">
                <a:tc>
                  <a:txBody>
                    <a:bodyPr/>
                    <a:lstStyle/>
                    <a:p>
                      <a:pPr algn="ctr" fontAlgn="b"/>
                      <a:r>
                        <a:rPr lang="en-US" sz="1000" b="0" i="0" u="none" strike="noStrike">
                          <a:solidFill>
                            <a:srgbClr val="000000"/>
                          </a:solidFill>
                          <a:effectLst/>
                          <a:latin typeface="Calibri" panose="020F0502020204030204" pitchFamily="34" charset="0"/>
                        </a:rPr>
                        <a:t>12</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Inventory Management</a:t>
                      </a:r>
                    </a:p>
                  </a:txBody>
                  <a:tcPr marL="8712" marR="8712" marT="871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4</a:t>
                      </a:r>
                    </a:p>
                  </a:txBody>
                  <a:tcPr marL="8712" marR="8712" marT="871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rowSpan="5">
                  <a:txBody>
                    <a:bodyPr/>
                    <a:lstStyle/>
                    <a:p>
                      <a:pPr algn="ctr" fontAlgn="ctr"/>
                      <a:r>
                        <a:rPr lang="en-US" sz="1000" b="0" i="0" u="none" strike="noStrike">
                          <a:solidFill>
                            <a:srgbClr val="000000"/>
                          </a:solidFill>
                          <a:effectLst/>
                          <a:latin typeface="Calibri" panose="020F0502020204030204" pitchFamily="34" charset="0"/>
                        </a:rPr>
                        <a:t>Monday, December 14, 2015</a:t>
                      </a:r>
                    </a:p>
                  </a:txBody>
                  <a:tcPr marL="8712" marR="8712" marT="871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000" b="0" i="0" u="none" strike="noStrike">
                          <a:solidFill>
                            <a:srgbClr val="000000"/>
                          </a:solidFill>
                          <a:effectLst/>
                          <a:latin typeface="Calibri" panose="020F0502020204030204" pitchFamily="34" charset="0"/>
                        </a:rPr>
                        <a:t>7:30 AM - 9:30 AM</a:t>
                      </a:r>
                    </a:p>
                  </a:txBody>
                  <a:tcPr marL="8712" marR="8712" marT="871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6754">
                <a:tc>
                  <a:txBody>
                    <a:bodyPr/>
                    <a:lstStyle/>
                    <a:p>
                      <a:pPr algn="ctr" fontAlgn="b"/>
                      <a:r>
                        <a:rPr lang="en-US" sz="1000" b="0" i="0" u="none" strike="noStrike">
                          <a:solidFill>
                            <a:srgbClr val="000000"/>
                          </a:solidFill>
                          <a:effectLst/>
                          <a:latin typeface="Calibri" panose="020F0502020204030204" pitchFamily="34" charset="0"/>
                        </a:rPr>
                        <a:t>13</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Aggregate Planning and Sales &amp; Operations Planning (S&amp;OP)</a:t>
                      </a:r>
                    </a:p>
                  </a:txBody>
                  <a:tcPr marL="8712" marR="8712" marT="871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4</a:t>
                      </a:r>
                    </a:p>
                  </a:txBody>
                  <a:tcPr marL="8712" marR="8712" marT="871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vMerge="1">
                  <a:txBody>
                    <a:bodyPr/>
                    <a:lstStyle/>
                    <a:p>
                      <a:endParaRPr lang="en-US"/>
                    </a:p>
                  </a:txBody>
                  <a:tcPr/>
                </a:tc>
                <a:tc vMerge="1">
                  <a:txBody>
                    <a:bodyPr/>
                    <a:lstStyle/>
                    <a:p>
                      <a:endParaRPr lang="en-US"/>
                    </a:p>
                  </a:txBody>
                  <a:tcPr/>
                </a:tc>
              </a:tr>
              <a:tr h="228600">
                <a:tc>
                  <a:txBody>
                    <a:bodyPr/>
                    <a:lstStyle/>
                    <a:p>
                      <a:pPr algn="ctr" fontAlgn="b"/>
                      <a:r>
                        <a:rPr lang="en-US" sz="1000" b="0" i="0" u="none" strike="noStrike">
                          <a:solidFill>
                            <a:srgbClr val="000000"/>
                          </a:solidFill>
                          <a:effectLst/>
                          <a:latin typeface="Calibri" panose="020F0502020204030204" pitchFamily="34" charset="0"/>
                        </a:rPr>
                        <a:t>14</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Material Rquirements Planning (MRP) and ERP</a:t>
                      </a:r>
                    </a:p>
                  </a:txBody>
                  <a:tcPr marL="8712" marR="8712" marT="871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4</a:t>
                      </a:r>
                    </a:p>
                  </a:txBody>
                  <a:tcPr marL="8712" marR="8712" marT="871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vMerge="1">
                  <a:txBody>
                    <a:bodyPr/>
                    <a:lstStyle/>
                    <a:p>
                      <a:endParaRPr lang="en-US"/>
                    </a:p>
                  </a:txBody>
                  <a:tcPr/>
                </a:tc>
                <a:tc vMerge="1">
                  <a:txBody>
                    <a:bodyPr/>
                    <a:lstStyle/>
                    <a:p>
                      <a:endParaRPr lang="en-US"/>
                    </a:p>
                  </a:txBody>
                  <a:tcPr/>
                </a:tc>
              </a:tr>
              <a:tr h="182958">
                <a:tc>
                  <a:txBody>
                    <a:bodyPr/>
                    <a:lstStyle/>
                    <a:p>
                      <a:pPr algn="ctr" fontAlgn="b"/>
                      <a:r>
                        <a:rPr lang="en-US" sz="1000" b="0" i="0" u="none" strike="noStrike">
                          <a:solidFill>
                            <a:srgbClr val="000000"/>
                          </a:solidFill>
                          <a:effectLst/>
                          <a:latin typeface="Calibri" panose="020F0502020204030204" pitchFamily="34" charset="0"/>
                        </a:rPr>
                        <a:t>15</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Short-Term Scheduling</a:t>
                      </a:r>
                    </a:p>
                  </a:txBody>
                  <a:tcPr marL="8712" marR="8712" marT="871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4</a:t>
                      </a:r>
                    </a:p>
                  </a:txBody>
                  <a:tcPr marL="8712" marR="8712" marT="871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vMerge="1">
                  <a:txBody>
                    <a:bodyPr/>
                    <a:lstStyle/>
                    <a:p>
                      <a:endParaRPr lang="en-US"/>
                    </a:p>
                  </a:txBody>
                  <a:tcPr/>
                </a:tc>
                <a:tc vMerge="1">
                  <a:txBody>
                    <a:bodyPr/>
                    <a:lstStyle/>
                    <a:p>
                      <a:endParaRPr lang="en-US"/>
                    </a:p>
                  </a:txBody>
                  <a:tcPr/>
                </a:tc>
              </a:tr>
              <a:tr h="182958">
                <a:tc>
                  <a:txBody>
                    <a:bodyPr/>
                    <a:lstStyle/>
                    <a:p>
                      <a:pPr algn="ctr" fontAlgn="b"/>
                      <a:r>
                        <a:rPr lang="en-US" sz="1000" b="0" i="0" u="none" strike="noStrike">
                          <a:solidFill>
                            <a:srgbClr val="000000"/>
                          </a:solidFill>
                          <a:effectLst/>
                          <a:latin typeface="Calibri" panose="020F0502020204030204" pitchFamily="34" charset="0"/>
                        </a:rPr>
                        <a:t>17</a:t>
                      </a:r>
                    </a:p>
                  </a:txBody>
                  <a:tcPr marL="8712" marR="8712" marT="87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Maintenance and Reliability</a:t>
                      </a:r>
                    </a:p>
                  </a:txBody>
                  <a:tcPr marL="8712" marR="8712" marT="871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4</a:t>
                      </a:r>
                    </a:p>
                  </a:txBody>
                  <a:tcPr marL="8712" marR="8712" marT="871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A9DB"/>
                    </a:solidFill>
                  </a:tcPr>
                </a:tc>
                <a:tc vMerge="1">
                  <a:txBody>
                    <a:bodyPr/>
                    <a:lstStyle/>
                    <a:p>
                      <a:endParaRPr lang="en-US"/>
                    </a:p>
                  </a:txBody>
                  <a:tcPr/>
                </a:tc>
                <a:tc vMerge="1">
                  <a:txBody>
                    <a:bodyPr/>
                    <a:lstStyle/>
                    <a:p>
                      <a:endParaRPr lang="en-US"/>
                    </a:p>
                  </a:txBody>
                  <a:tcPr/>
                </a:tc>
              </a:tr>
            </a:tbl>
          </a:graphicData>
        </a:graphic>
      </p:graphicFrame>
    </p:spTree>
    <p:extLst>
      <p:ext uri="{BB962C8B-B14F-4D97-AF65-F5344CB8AC3E}">
        <p14:creationId xmlns:p14="http://schemas.microsoft.com/office/powerpoint/2010/main" val="17163992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09600" y="381000"/>
            <a:ext cx="7772400" cy="685800"/>
          </a:xfrm>
        </p:spPr>
        <p:txBody>
          <a:bodyPr/>
          <a:lstStyle/>
          <a:p>
            <a:pPr eaLnBrk="1" hangingPunct="1"/>
            <a:r>
              <a:rPr lang="en-US" sz="3600" dirty="0" smtClean="0">
                <a:solidFill>
                  <a:srgbClr val="FF0000"/>
                </a:solidFill>
              </a:rPr>
              <a:t>Class Attendance and Preparation</a:t>
            </a:r>
          </a:p>
        </p:txBody>
      </p:sp>
      <p:sp>
        <p:nvSpPr>
          <p:cNvPr id="3" name="Content Placeholder 2"/>
          <p:cNvSpPr>
            <a:spLocks noGrp="1"/>
          </p:cNvSpPr>
          <p:nvPr>
            <p:ph idx="1"/>
          </p:nvPr>
        </p:nvSpPr>
        <p:spPr>
          <a:xfrm>
            <a:off x="609600" y="1371600"/>
            <a:ext cx="7772400" cy="5181600"/>
          </a:xfrm>
          <a:noFill/>
        </p:spPr>
        <p:txBody>
          <a:bodyPr>
            <a:normAutofit fontScale="85000" lnSpcReduction="20000"/>
          </a:bodyPr>
          <a:lstStyle/>
          <a:p>
            <a:pPr eaLnBrk="1" hangingPunct="1">
              <a:lnSpc>
                <a:spcPct val="80000"/>
              </a:lnSpc>
            </a:pPr>
            <a:r>
              <a:rPr lang="en-US" sz="2800" b="1" dirty="0" smtClean="0"/>
              <a:t>Class attendance is worth a total of 20 points.</a:t>
            </a:r>
          </a:p>
          <a:p>
            <a:pPr eaLnBrk="1" hangingPunct="1">
              <a:lnSpc>
                <a:spcPct val="80000"/>
              </a:lnSpc>
            </a:pPr>
            <a:r>
              <a:rPr lang="en-US" sz="2800" b="1" dirty="0" smtClean="0"/>
              <a:t>Attendance will be taken by roll call or class photo.</a:t>
            </a:r>
          </a:p>
          <a:p>
            <a:pPr eaLnBrk="1" hangingPunct="1">
              <a:lnSpc>
                <a:spcPct val="80000"/>
              </a:lnSpc>
            </a:pPr>
            <a:r>
              <a:rPr lang="en-US" sz="2800" b="1" dirty="0" smtClean="0"/>
              <a:t>Attendance is considered a mandatory requirement to meet the class performance expectation.</a:t>
            </a:r>
          </a:p>
          <a:p>
            <a:pPr eaLnBrk="1" hangingPunct="1">
              <a:lnSpc>
                <a:spcPct val="80000"/>
              </a:lnSpc>
            </a:pPr>
            <a:r>
              <a:rPr lang="en-US" sz="2800" b="1" dirty="0" smtClean="0"/>
              <a:t>Each presence is credited with 1 point, up to 20 points for the semester. </a:t>
            </a:r>
          </a:p>
          <a:p>
            <a:pPr eaLnBrk="1" hangingPunct="1">
              <a:lnSpc>
                <a:spcPct val="80000"/>
              </a:lnSpc>
            </a:pPr>
            <a:r>
              <a:rPr lang="en-US" sz="2800" b="1" dirty="0" smtClean="0"/>
              <a:t>Only legitimate absences will be accepted with a prior notice (doctor’s note, school letter).  </a:t>
            </a:r>
          </a:p>
          <a:p>
            <a:pPr>
              <a:lnSpc>
                <a:spcPct val="90000"/>
              </a:lnSpc>
            </a:pPr>
            <a:r>
              <a:rPr lang="en-US" sz="2800" b="1" dirty="0"/>
              <a:t>Textbooks and other course materials should be read/studied prior to the class of the coverage of the material.  </a:t>
            </a:r>
          </a:p>
          <a:p>
            <a:pPr>
              <a:lnSpc>
                <a:spcPct val="90000"/>
              </a:lnSpc>
            </a:pPr>
            <a:r>
              <a:rPr lang="en-US" sz="2800" b="1" dirty="0" smtClean="0">
                <a:solidFill>
                  <a:srgbClr val="FF0000"/>
                </a:solidFill>
              </a:rPr>
              <a:t>Electronic device use during class is </a:t>
            </a:r>
            <a:r>
              <a:rPr lang="en-US" sz="2800" b="1" i="1" u="sng" dirty="0" smtClean="0">
                <a:solidFill>
                  <a:srgbClr val="FF0000"/>
                </a:solidFill>
              </a:rPr>
              <a:t>limited to devices </a:t>
            </a:r>
            <a:r>
              <a:rPr lang="en-US" sz="2800" b="1" u="sng" dirty="0" smtClean="0">
                <a:solidFill>
                  <a:srgbClr val="FF0000"/>
                </a:solidFill>
              </a:rPr>
              <a:t>used in a class enhancing manner</a:t>
            </a:r>
            <a:r>
              <a:rPr lang="en-US" sz="2800" b="1" dirty="0" smtClean="0">
                <a:solidFill>
                  <a:srgbClr val="FF0000"/>
                </a:solidFill>
              </a:rPr>
              <a:t>. Cell phone ringers should be placed on silent or vibrate and stored in your pocket or </a:t>
            </a:r>
            <a:r>
              <a:rPr lang="en-US" sz="2800" b="1" dirty="0" err="1" smtClean="0">
                <a:solidFill>
                  <a:srgbClr val="FF0000"/>
                </a:solidFill>
              </a:rPr>
              <a:t>bookbag</a:t>
            </a:r>
            <a:r>
              <a:rPr lang="en-US" sz="2800" b="1" dirty="0" smtClean="0">
                <a:solidFill>
                  <a:srgbClr val="FF0000"/>
                </a:solidFill>
              </a:rPr>
              <a:t> before class begins. </a:t>
            </a:r>
            <a:endParaRPr lang="en-US" sz="2800" b="1" dirty="0">
              <a:solidFill>
                <a:srgbClr val="FF0000"/>
              </a:solidFill>
            </a:endParaRPr>
          </a:p>
          <a:p>
            <a:pPr>
              <a:lnSpc>
                <a:spcPct val="90000"/>
              </a:lnSpc>
            </a:pPr>
            <a:r>
              <a:rPr lang="en-US" sz="2800" b="1" dirty="0" smtClean="0"/>
              <a:t>You </a:t>
            </a:r>
            <a:r>
              <a:rPr lang="en-US" sz="2800" b="1" dirty="0"/>
              <a:t>will </a:t>
            </a:r>
            <a:r>
              <a:rPr lang="en-US" sz="2800" b="1" dirty="0" smtClean="0"/>
              <a:t>either need </a:t>
            </a:r>
            <a:r>
              <a:rPr lang="en-US" sz="2800" b="1" dirty="0"/>
              <a:t>to print out the </a:t>
            </a:r>
            <a:r>
              <a:rPr lang="en-US" sz="2800" b="1" dirty="0" smtClean="0"/>
              <a:t>lecture slides </a:t>
            </a:r>
            <a:r>
              <a:rPr lang="en-US" sz="2800" b="1" dirty="0"/>
              <a:t>and bring them </a:t>
            </a:r>
            <a:r>
              <a:rPr lang="en-US" sz="2800" b="1" dirty="0" smtClean="0"/>
              <a:t>with you to </a:t>
            </a:r>
            <a:r>
              <a:rPr lang="en-US" sz="2800" b="1" dirty="0"/>
              <a:t>look at during the </a:t>
            </a:r>
            <a:r>
              <a:rPr lang="en-US" sz="2800" b="1" dirty="0" smtClean="0"/>
              <a:t>class. The lecture slides are available on </a:t>
            </a:r>
            <a:r>
              <a:rPr lang="en-US" sz="2800" b="1" dirty="0" err="1" smtClean="0"/>
              <a:t>MyOMLab</a:t>
            </a:r>
            <a:r>
              <a:rPr lang="en-US" sz="2800" b="1" dirty="0" smtClean="0"/>
              <a:t> and/or Blackboard.</a:t>
            </a:r>
            <a:endParaRPr lang="en-US" sz="2800" b="1" dirty="0"/>
          </a:p>
        </p:txBody>
      </p:sp>
    </p:spTree>
    <p:extLst>
      <p:ext uri="{BB962C8B-B14F-4D97-AF65-F5344CB8AC3E}">
        <p14:creationId xmlns:p14="http://schemas.microsoft.com/office/powerpoint/2010/main" val="2732240286"/>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z="3600" b="1" dirty="0" smtClean="0">
                <a:solidFill>
                  <a:srgbClr val="FF0000"/>
                </a:solidFill>
              </a:rPr>
              <a:t>Academic Dishonesty</a:t>
            </a:r>
          </a:p>
        </p:txBody>
      </p:sp>
      <p:sp>
        <p:nvSpPr>
          <p:cNvPr id="17411" name="Rectangle 3"/>
          <p:cNvSpPr>
            <a:spLocks noGrp="1" noChangeArrowheads="1"/>
          </p:cNvSpPr>
          <p:nvPr>
            <p:ph idx="1"/>
          </p:nvPr>
        </p:nvSpPr>
        <p:spPr>
          <a:xfrm>
            <a:off x="533400" y="1371600"/>
            <a:ext cx="7848600" cy="5029200"/>
          </a:xfrm>
        </p:spPr>
        <p:txBody>
          <a:bodyPr>
            <a:normAutofit/>
          </a:bodyPr>
          <a:lstStyle/>
          <a:p>
            <a:pPr>
              <a:lnSpc>
                <a:spcPct val="90000"/>
              </a:lnSpc>
            </a:pPr>
            <a:r>
              <a:rPr lang="en-US" sz="2400" b="1" dirty="0" smtClean="0"/>
              <a:t>Academic dishonesty will not be tolerated.  Any student guilty of academic dishonesty shall be subject to both academic and disciplinary sanctions.  </a:t>
            </a:r>
          </a:p>
          <a:p>
            <a:pPr>
              <a:lnSpc>
                <a:spcPct val="90000"/>
              </a:lnSpc>
            </a:pPr>
            <a:r>
              <a:rPr lang="en-US" sz="2400" b="1" dirty="0" smtClean="0"/>
              <a:t>In cases where an instructor finds a student has committed any act of academic dishonesty, the instructor may in the exercise of professional judgment impose an academic sanction as severe as giving the student a failing grade in the course or the matter may be brought to the attention of the student’s major advisor, the department chairperson, or the dean of the college in which the student is enrolled or the dean of students.</a:t>
            </a:r>
          </a:p>
          <a:p>
            <a:pPr>
              <a:lnSpc>
                <a:spcPct val="90000"/>
              </a:lnSpc>
            </a:pPr>
            <a:endParaRPr lang="en-US" sz="2400" b="1" dirty="0" smtClean="0"/>
          </a:p>
        </p:txBody>
      </p:sp>
    </p:spTree>
    <p:extLst>
      <p:ext uri="{BB962C8B-B14F-4D97-AF65-F5344CB8AC3E}">
        <p14:creationId xmlns:p14="http://schemas.microsoft.com/office/powerpoint/2010/main" val="2991774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fade">
                                      <p:cBhvr>
                                        <p:cTn id="7" dur="500"/>
                                        <p:tgtEl>
                                          <p:spTgt spid="17411">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7411">
                                            <p:txEl>
                                              <p:pRg st="1" end="1"/>
                                            </p:txEl>
                                          </p:spTgt>
                                        </p:tgtEl>
                                        <p:attrNameLst>
                                          <p:attrName>style.visibility</p:attrName>
                                        </p:attrNameLst>
                                      </p:cBhvr>
                                      <p:to>
                                        <p:strVal val="visible"/>
                                      </p:to>
                                    </p:set>
                                    <p:animEffect transition="in" filter="fade">
                                      <p:cBhvr>
                                        <p:cTn id="11" dur="500"/>
                                        <p:tgtEl>
                                          <p:spTgt spid="174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a:bodyPr>
          <a:lstStyle/>
          <a:p>
            <a:pPr eaLnBrk="1" hangingPunct="1"/>
            <a:r>
              <a:rPr lang="en-US" sz="3600" b="1" dirty="0" smtClean="0">
                <a:solidFill>
                  <a:srgbClr val="FF0000"/>
                </a:solidFill>
              </a:rPr>
              <a:t>Academic dishonesty includes, but is not limited to</a:t>
            </a:r>
          </a:p>
        </p:txBody>
      </p:sp>
      <p:sp>
        <p:nvSpPr>
          <p:cNvPr id="18435" name="Rectangle 3"/>
          <p:cNvSpPr>
            <a:spLocks noGrp="1" noChangeArrowheads="1"/>
          </p:cNvSpPr>
          <p:nvPr>
            <p:ph idx="1"/>
          </p:nvPr>
        </p:nvSpPr>
        <p:spPr>
          <a:xfrm>
            <a:off x="609600" y="1371600"/>
            <a:ext cx="7696200" cy="5105400"/>
          </a:xfrm>
        </p:spPr>
        <p:txBody>
          <a:bodyPr>
            <a:normAutofit fontScale="92500" lnSpcReduction="10000"/>
          </a:bodyPr>
          <a:lstStyle/>
          <a:p>
            <a:pPr>
              <a:lnSpc>
                <a:spcPct val="80000"/>
              </a:lnSpc>
            </a:pPr>
            <a:r>
              <a:rPr lang="en-US" sz="2400" b="1" dirty="0"/>
              <a:t>Cheating by copying or attempting to copy from another student; using or attempting to use unauthorized materials or notes; engaging or attempting to engage the assistance of another individual in misrepresenting the academic performance of a student.</a:t>
            </a:r>
          </a:p>
          <a:p>
            <a:pPr eaLnBrk="1" hangingPunct="1">
              <a:lnSpc>
                <a:spcPct val="80000"/>
              </a:lnSpc>
            </a:pPr>
            <a:r>
              <a:rPr lang="en-US" sz="2400" b="1" dirty="0" smtClean="0"/>
              <a:t>Falsifying or fabricating information in any academic exercise, homework, or exam.</a:t>
            </a:r>
          </a:p>
          <a:p>
            <a:pPr eaLnBrk="1" hangingPunct="1">
              <a:lnSpc>
                <a:spcPct val="80000"/>
              </a:lnSpc>
            </a:pPr>
            <a:r>
              <a:rPr lang="en-US" sz="2400" b="1" dirty="0" smtClean="0"/>
              <a:t>Plagiarism or presenting the work of another as one’s own.</a:t>
            </a:r>
          </a:p>
          <a:p>
            <a:pPr eaLnBrk="1" hangingPunct="1">
              <a:lnSpc>
                <a:spcPct val="80000"/>
              </a:lnSpc>
            </a:pPr>
            <a:r>
              <a:rPr lang="en-US" sz="2400" b="1" dirty="0" smtClean="0"/>
              <a:t>Abuse of academic materials by destroying or making inaccessible library or resource material.</a:t>
            </a:r>
          </a:p>
          <a:p>
            <a:pPr eaLnBrk="1" hangingPunct="1">
              <a:lnSpc>
                <a:spcPct val="80000"/>
              </a:lnSpc>
            </a:pPr>
            <a:r>
              <a:rPr lang="en-US" sz="2400" b="1" dirty="0" smtClean="0"/>
              <a:t>Helping or attempting to help another student to commit an act of dishonesty.</a:t>
            </a:r>
          </a:p>
          <a:p>
            <a:pPr eaLnBrk="1" hangingPunct="1">
              <a:lnSpc>
                <a:spcPct val="80000"/>
              </a:lnSpc>
            </a:pPr>
            <a:r>
              <a:rPr lang="en-US" sz="2400" b="1" dirty="0" smtClean="0"/>
              <a:t>Changing or destroying scores or markings on an exam, quiz, homework or grade sheet.</a:t>
            </a:r>
          </a:p>
          <a:p>
            <a:pPr eaLnBrk="1" hangingPunct="1">
              <a:lnSpc>
                <a:spcPct val="80000"/>
              </a:lnSpc>
            </a:pPr>
            <a:r>
              <a:rPr lang="en-US" sz="2400" b="1" dirty="0" smtClean="0"/>
              <a:t>Misrepresentation to avoid academic work by fabricating an excuse such as illness, injury, accident, etc. in order to avoid or delay timely submission of work or taking of an exam or readiness assessment exercise.</a:t>
            </a:r>
          </a:p>
        </p:txBody>
      </p:sp>
    </p:spTree>
    <p:extLst>
      <p:ext uri="{BB962C8B-B14F-4D97-AF65-F5344CB8AC3E}">
        <p14:creationId xmlns:p14="http://schemas.microsoft.com/office/powerpoint/2010/main" val="2631646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fade">
                                      <p:cBhvr>
                                        <p:cTn id="7" dur="500"/>
                                        <p:tgtEl>
                                          <p:spTgt spid="18435">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animEffect transition="in" filter="fade">
                                      <p:cBhvr>
                                        <p:cTn id="11" dur="500"/>
                                        <p:tgtEl>
                                          <p:spTgt spid="18435">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animEffect transition="in" filter="fade">
                                      <p:cBhvr>
                                        <p:cTn id="15" dur="500"/>
                                        <p:tgtEl>
                                          <p:spTgt spid="18435">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18435">
                                            <p:txEl>
                                              <p:pRg st="3" end="3"/>
                                            </p:txEl>
                                          </p:spTgt>
                                        </p:tgtEl>
                                        <p:attrNameLst>
                                          <p:attrName>style.visibility</p:attrName>
                                        </p:attrNameLst>
                                      </p:cBhvr>
                                      <p:to>
                                        <p:strVal val="visible"/>
                                      </p:to>
                                    </p:set>
                                    <p:animEffect transition="in" filter="fade">
                                      <p:cBhvr>
                                        <p:cTn id="19" dur="500"/>
                                        <p:tgtEl>
                                          <p:spTgt spid="18435">
                                            <p:txEl>
                                              <p:pRg st="3" end="3"/>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18435">
                                            <p:txEl>
                                              <p:pRg st="4" end="4"/>
                                            </p:txEl>
                                          </p:spTgt>
                                        </p:tgtEl>
                                        <p:attrNameLst>
                                          <p:attrName>style.visibility</p:attrName>
                                        </p:attrNameLst>
                                      </p:cBhvr>
                                      <p:to>
                                        <p:strVal val="visible"/>
                                      </p:to>
                                    </p:set>
                                    <p:animEffect transition="in" filter="fade">
                                      <p:cBhvr>
                                        <p:cTn id="23" dur="500"/>
                                        <p:tgtEl>
                                          <p:spTgt spid="18435">
                                            <p:txEl>
                                              <p:pRg st="4" end="4"/>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18435">
                                            <p:txEl>
                                              <p:pRg st="5" end="5"/>
                                            </p:txEl>
                                          </p:spTgt>
                                        </p:tgtEl>
                                        <p:attrNameLst>
                                          <p:attrName>style.visibility</p:attrName>
                                        </p:attrNameLst>
                                      </p:cBhvr>
                                      <p:to>
                                        <p:strVal val="visible"/>
                                      </p:to>
                                    </p:set>
                                    <p:animEffect transition="in" filter="fade">
                                      <p:cBhvr>
                                        <p:cTn id="27" dur="500"/>
                                        <p:tgtEl>
                                          <p:spTgt spid="18435">
                                            <p:txEl>
                                              <p:pRg st="5" end="5"/>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18435">
                                            <p:txEl>
                                              <p:pRg st="6" end="6"/>
                                            </p:txEl>
                                          </p:spTgt>
                                        </p:tgtEl>
                                        <p:attrNameLst>
                                          <p:attrName>style.visibility</p:attrName>
                                        </p:attrNameLst>
                                      </p:cBhvr>
                                      <p:to>
                                        <p:strVal val="visible"/>
                                      </p:to>
                                    </p:set>
                                    <p:animEffect transition="in" filter="fade">
                                      <p:cBhvr>
                                        <p:cTn id="31" dur="500"/>
                                        <p:tgtEl>
                                          <p:spTgt spid="1843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a:bodyPr>
          <a:lstStyle/>
          <a:p>
            <a:pPr eaLnBrk="1" hangingPunct="1"/>
            <a:r>
              <a:rPr lang="en-US" sz="3600" b="1" dirty="0" smtClean="0">
                <a:solidFill>
                  <a:srgbClr val="FF0000"/>
                </a:solidFill>
              </a:rPr>
              <a:t>Class Rules</a:t>
            </a:r>
          </a:p>
        </p:txBody>
      </p:sp>
      <p:sp>
        <p:nvSpPr>
          <p:cNvPr id="18435" name="Rectangle 3"/>
          <p:cNvSpPr>
            <a:spLocks noGrp="1" noChangeArrowheads="1"/>
          </p:cNvSpPr>
          <p:nvPr>
            <p:ph idx="1"/>
          </p:nvPr>
        </p:nvSpPr>
        <p:spPr>
          <a:xfrm>
            <a:off x="609600" y="1371600"/>
            <a:ext cx="7696200" cy="5105400"/>
          </a:xfrm>
        </p:spPr>
        <p:txBody>
          <a:bodyPr>
            <a:normAutofit lnSpcReduction="10000"/>
          </a:bodyPr>
          <a:lstStyle/>
          <a:p>
            <a:pPr eaLnBrk="1" hangingPunct="1">
              <a:lnSpc>
                <a:spcPct val="80000"/>
              </a:lnSpc>
            </a:pPr>
            <a:r>
              <a:rPr lang="en-US" sz="2400" b="1" dirty="0" smtClean="0"/>
              <a:t>Go over a slide, read the textbook and complete the DSM of each chapter before the chapter is discussed in the class according to the assignment schedule.</a:t>
            </a:r>
          </a:p>
          <a:p>
            <a:pPr eaLnBrk="1" hangingPunct="1">
              <a:lnSpc>
                <a:spcPct val="80000"/>
              </a:lnSpc>
            </a:pPr>
            <a:r>
              <a:rPr lang="en-US" sz="2400" b="1" dirty="0" smtClean="0"/>
              <a:t>Come to class and be seated in a timely manner.</a:t>
            </a:r>
          </a:p>
          <a:p>
            <a:pPr eaLnBrk="1" hangingPunct="1">
              <a:lnSpc>
                <a:spcPct val="80000"/>
              </a:lnSpc>
            </a:pPr>
            <a:r>
              <a:rPr lang="en-US" sz="2400" b="1" dirty="0" smtClean="0"/>
              <a:t>Put away any electronic devices not used for the class.</a:t>
            </a:r>
          </a:p>
          <a:p>
            <a:pPr eaLnBrk="1" hangingPunct="1">
              <a:lnSpc>
                <a:spcPct val="80000"/>
              </a:lnSpc>
            </a:pPr>
            <a:r>
              <a:rPr lang="en-US" sz="2400" b="1" dirty="0" smtClean="0"/>
              <a:t>Actively participate in class activities.</a:t>
            </a:r>
          </a:p>
          <a:p>
            <a:pPr eaLnBrk="1" hangingPunct="1">
              <a:lnSpc>
                <a:spcPct val="80000"/>
              </a:lnSpc>
            </a:pPr>
            <a:r>
              <a:rPr lang="en-US" sz="2400" b="1" dirty="0" smtClean="0"/>
              <a:t>Email, call or text me anytime if you have a question.</a:t>
            </a:r>
          </a:p>
          <a:p>
            <a:pPr eaLnBrk="1" hangingPunct="1">
              <a:lnSpc>
                <a:spcPct val="80000"/>
              </a:lnSpc>
            </a:pPr>
            <a:r>
              <a:rPr lang="en-US" sz="2400" b="1" dirty="0" smtClean="0"/>
              <a:t>Complete any DSM’s or homework by the due date and time according to the assignment schedule.</a:t>
            </a:r>
          </a:p>
          <a:p>
            <a:pPr eaLnBrk="1" hangingPunct="1">
              <a:lnSpc>
                <a:spcPct val="80000"/>
              </a:lnSpc>
            </a:pPr>
            <a:r>
              <a:rPr lang="en-US" sz="2400" b="1" dirty="0" smtClean="0"/>
              <a:t>Check Blackboard and </a:t>
            </a:r>
            <a:r>
              <a:rPr lang="en-US" sz="2400" b="1" dirty="0" err="1" smtClean="0"/>
              <a:t>MyOMLab</a:t>
            </a:r>
            <a:r>
              <a:rPr lang="en-US" sz="2400" b="1" dirty="0" smtClean="0"/>
              <a:t> often for any new announcements.</a:t>
            </a:r>
          </a:p>
          <a:p>
            <a:pPr eaLnBrk="1" hangingPunct="1">
              <a:lnSpc>
                <a:spcPct val="80000"/>
              </a:lnSpc>
            </a:pPr>
            <a:r>
              <a:rPr lang="en-US" sz="2400" b="1" dirty="0" smtClean="0"/>
              <a:t>Treat the class as your employment and your fellow students as your colleagues. Show respect and support.</a:t>
            </a:r>
          </a:p>
          <a:p>
            <a:pPr>
              <a:lnSpc>
                <a:spcPct val="80000"/>
              </a:lnSpc>
            </a:pPr>
            <a:r>
              <a:rPr lang="en-US" sz="2400" b="1" dirty="0"/>
              <a:t>Communicate with </a:t>
            </a:r>
            <a:r>
              <a:rPr lang="en-US" sz="2400" b="1" dirty="0" smtClean="0"/>
              <a:t>the professor </a:t>
            </a:r>
            <a:r>
              <a:rPr lang="en-US" sz="2400" b="1" dirty="0"/>
              <a:t>in advance for any </a:t>
            </a:r>
            <a:r>
              <a:rPr lang="en-US" sz="2400" b="1" dirty="0" smtClean="0"/>
              <a:t>noncompliance with the above rules. </a:t>
            </a:r>
            <a:endParaRPr lang="en-US" sz="2400" b="1" dirty="0"/>
          </a:p>
          <a:p>
            <a:pPr eaLnBrk="1" hangingPunct="1">
              <a:lnSpc>
                <a:spcPct val="80000"/>
              </a:lnSpc>
            </a:pPr>
            <a:r>
              <a:rPr lang="en-US" sz="2400" b="1" dirty="0" smtClean="0"/>
              <a:t>Any more?</a:t>
            </a:r>
          </a:p>
          <a:p>
            <a:pPr eaLnBrk="1" hangingPunct="1">
              <a:lnSpc>
                <a:spcPct val="80000"/>
              </a:lnSpc>
            </a:pPr>
            <a:endParaRPr lang="en-US" sz="2400" b="1" dirty="0" smtClean="0"/>
          </a:p>
          <a:p>
            <a:pPr eaLnBrk="1" hangingPunct="1">
              <a:lnSpc>
                <a:spcPct val="80000"/>
              </a:lnSpc>
            </a:pPr>
            <a:endParaRPr lang="en-US" sz="2400" b="1" dirty="0" smtClean="0"/>
          </a:p>
          <a:p>
            <a:pPr eaLnBrk="1" hangingPunct="1">
              <a:lnSpc>
                <a:spcPct val="80000"/>
              </a:lnSpc>
            </a:pPr>
            <a:endParaRPr lang="en-US" sz="2400" b="1" dirty="0" smtClean="0"/>
          </a:p>
        </p:txBody>
      </p:sp>
    </p:spTree>
    <p:extLst>
      <p:ext uri="{BB962C8B-B14F-4D97-AF65-F5344CB8AC3E}">
        <p14:creationId xmlns:p14="http://schemas.microsoft.com/office/powerpoint/2010/main" val="3580204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fade">
                                      <p:cBhvr>
                                        <p:cTn id="7" dur="500"/>
                                        <p:tgtEl>
                                          <p:spTgt spid="184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8435">
                                            <p:txEl>
                                              <p:pRg st="1" end="1"/>
                                            </p:txEl>
                                          </p:spTgt>
                                        </p:tgtEl>
                                        <p:attrNameLst>
                                          <p:attrName>style.visibility</p:attrName>
                                        </p:attrNameLst>
                                      </p:cBhvr>
                                      <p:to>
                                        <p:strVal val="visible"/>
                                      </p:to>
                                    </p:set>
                                    <p:animEffect transition="in" filter="fade">
                                      <p:cBhvr>
                                        <p:cTn id="12" dur="500"/>
                                        <p:tgtEl>
                                          <p:spTgt spid="184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8435">
                                            <p:txEl>
                                              <p:pRg st="2" end="2"/>
                                            </p:txEl>
                                          </p:spTgt>
                                        </p:tgtEl>
                                        <p:attrNameLst>
                                          <p:attrName>style.visibility</p:attrName>
                                        </p:attrNameLst>
                                      </p:cBhvr>
                                      <p:to>
                                        <p:strVal val="visible"/>
                                      </p:to>
                                    </p:set>
                                    <p:animEffect transition="in" filter="fade">
                                      <p:cBhvr>
                                        <p:cTn id="17" dur="500"/>
                                        <p:tgtEl>
                                          <p:spTgt spid="1843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8435">
                                            <p:txEl>
                                              <p:pRg st="3" end="3"/>
                                            </p:txEl>
                                          </p:spTgt>
                                        </p:tgtEl>
                                        <p:attrNameLst>
                                          <p:attrName>style.visibility</p:attrName>
                                        </p:attrNameLst>
                                      </p:cBhvr>
                                      <p:to>
                                        <p:strVal val="visible"/>
                                      </p:to>
                                    </p:set>
                                    <p:animEffect transition="in" filter="fade">
                                      <p:cBhvr>
                                        <p:cTn id="22" dur="500"/>
                                        <p:tgtEl>
                                          <p:spTgt spid="1843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8435">
                                            <p:txEl>
                                              <p:pRg st="4" end="4"/>
                                            </p:txEl>
                                          </p:spTgt>
                                        </p:tgtEl>
                                        <p:attrNameLst>
                                          <p:attrName>style.visibility</p:attrName>
                                        </p:attrNameLst>
                                      </p:cBhvr>
                                      <p:to>
                                        <p:strVal val="visible"/>
                                      </p:to>
                                    </p:set>
                                    <p:animEffect transition="in" filter="fade">
                                      <p:cBhvr>
                                        <p:cTn id="27" dur="500"/>
                                        <p:tgtEl>
                                          <p:spTgt spid="1843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8435">
                                            <p:txEl>
                                              <p:pRg st="5" end="5"/>
                                            </p:txEl>
                                          </p:spTgt>
                                        </p:tgtEl>
                                        <p:attrNameLst>
                                          <p:attrName>style.visibility</p:attrName>
                                        </p:attrNameLst>
                                      </p:cBhvr>
                                      <p:to>
                                        <p:strVal val="visible"/>
                                      </p:to>
                                    </p:set>
                                    <p:animEffect transition="in" filter="fade">
                                      <p:cBhvr>
                                        <p:cTn id="32" dur="500"/>
                                        <p:tgtEl>
                                          <p:spTgt spid="1843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8435">
                                            <p:txEl>
                                              <p:pRg st="6" end="6"/>
                                            </p:txEl>
                                          </p:spTgt>
                                        </p:tgtEl>
                                        <p:attrNameLst>
                                          <p:attrName>style.visibility</p:attrName>
                                        </p:attrNameLst>
                                      </p:cBhvr>
                                      <p:to>
                                        <p:strVal val="visible"/>
                                      </p:to>
                                    </p:set>
                                    <p:animEffect transition="in" filter="fade">
                                      <p:cBhvr>
                                        <p:cTn id="37" dur="500"/>
                                        <p:tgtEl>
                                          <p:spTgt spid="1843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8435">
                                            <p:txEl>
                                              <p:pRg st="7" end="7"/>
                                            </p:txEl>
                                          </p:spTgt>
                                        </p:tgtEl>
                                        <p:attrNameLst>
                                          <p:attrName>style.visibility</p:attrName>
                                        </p:attrNameLst>
                                      </p:cBhvr>
                                      <p:to>
                                        <p:strVal val="visible"/>
                                      </p:to>
                                    </p:set>
                                    <p:animEffect transition="in" filter="fade">
                                      <p:cBhvr>
                                        <p:cTn id="42" dur="500"/>
                                        <p:tgtEl>
                                          <p:spTgt spid="1843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8435">
                                            <p:txEl>
                                              <p:pRg st="8" end="8"/>
                                            </p:txEl>
                                          </p:spTgt>
                                        </p:tgtEl>
                                        <p:attrNameLst>
                                          <p:attrName>style.visibility</p:attrName>
                                        </p:attrNameLst>
                                      </p:cBhvr>
                                      <p:to>
                                        <p:strVal val="visible"/>
                                      </p:to>
                                    </p:set>
                                    <p:animEffect transition="in" filter="fade">
                                      <p:cBhvr>
                                        <p:cTn id="47" dur="500"/>
                                        <p:tgtEl>
                                          <p:spTgt spid="1843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8435">
                                            <p:txEl>
                                              <p:pRg st="9" end="9"/>
                                            </p:txEl>
                                          </p:spTgt>
                                        </p:tgtEl>
                                        <p:attrNameLst>
                                          <p:attrName>style.visibility</p:attrName>
                                        </p:attrNameLst>
                                      </p:cBhvr>
                                      <p:to>
                                        <p:strVal val="visible"/>
                                      </p:to>
                                    </p:set>
                                    <p:animEffect transition="in" filter="fade">
                                      <p:cBhvr>
                                        <p:cTn id="52" dur="500"/>
                                        <p:tgtEl>
                                          <p:spTgt spid="1843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382000" cy="1252728"/>
          </a:xfrm>
        </p:spPr>
        <p:txBody>
          <a:bodyPr>
            <a:noAutofit/>
          </a:bodyPr>
          <a:lstStyle/>
          <a:p>
            <a:r>
              <a:rPr lang="en-US" sz="3600" dirty="0">
                <a:solidFill>
                  <a:srgbClr val="FF0000"/>
                </a:solidFill>
              </a:rPr>
              <a:t>Instructor Contact Information</a:t>
            </a:r>
          </a:p>
        </p:txBody>
      </p:sp>
      <p:sp>
        <p:nvSpPr>
          <p:cNvPr id="3" name="Content Placeholder 2"/>
          <p:cNvSpPr>
            <a:spLocks noGrp="1"/>
          </p:cNvSpPr>
          <p:nvPr>
            <p:ph idx="1"/>
          </p:nvPr>
        </p:nvSpPr>
        <p:spPr>
          <a:xfrm>
            <a:off x="457200" y="1524000"/>
            <a:ext cx="8534400" cy="4778009"/>
          </a:xfrm>
        </p:spPr>
        <p:txBody>
          <a:bodyPr>
            <a:noAutofit/>
          </a:bodyPr>
          <a:lstStyle/>
          <a:p>
            <a:r>
              <a:rPr lang="en-US" sz="3200" b="1" dirty="0" smtClean="0">
                <a:latin typeface="+mj-lt"/>
              </a:rPr>
              <a:t>Lecturer:		Clyde Davis, MBA CPIM</a:t>
            </a:r>
          </a:p>
          <a:p>
            <a:r>
              <a:rPr lang="en-US" sz="3200" b="1" dirty="0" smtClean="0">
                <a:latin typeface="+mj-lt"/>
              </a:rPr>
              <a:t>Office:			CBA 250</a:t>
            </a:r>
          </a:p>
          <a:p>
            <a:r>
              <a:rPr lang="en-US" sz="3200" b="1" dirty="0" smtClean="0">
                <a:latin typeface="+mj-lt"/>
              </a:rPr>
              <a:t>Phone:			402-472-2471</a:t>
            </a:r>
          </a:p>
          <a:p>
            <a:r>
              <a:rPr lang="en-US" sz="3200" b="1" dirty="0" smtClean="0">
                <a:latin typeface="+mj-lt"/>
              </a:rPr>
              <a:t>Email:			</a:t>
            </a:r>
            <a:r>
              <a:rPr lang="en-US" sz="3200" b="1" dirty="0" smtClean="0">
                <a:latin typeface="+mj-lt"/>
                <a:hlinkClick r:id="rId2"/>
              </a:rPr>
              <a:t>cdavis31@unl.edu</a:t>
            </a:r>
            <a:endParaRPr lang="en-US" sz="3200" b="1" dirty="0"/>
          </a:p>
          <a:p>
            <a:pPr lvl="1"/>
            <a:r>
              <a:rPr lang="en-US" sz="2800" b="1" dirty="0" smtClean="0">
                <a:solidFill>
                  <a:srgbClr val="FF0000"/>
                </a:solidFill>
              </a:rPr>
              <a:t>Always type “331-002” first in Subject Line</a:t>
            </a:r>
            <a:endParaRPr lang="en-US" sz="3200" b="1" dirty="0" smtClean="0">
              <a:latin typeface="+mj-lt"/>
            </a:endParaRPr>
          </a:p>
          <a:p>
            <a:r>
              <a:rPr lang="en-US" sz="3200" b="1" dirty="0" smtClean="0">
                <a:latin typeface="+mj-lt"/>
              </a:rPr>
              <a:t>Office Hours:	</a:t>
            </a:r>
            <a:r>
              <a:rPr lang="en-US" sz="3200" b="1" dirty="0">
                <a:latin typeface="+mj-lt"/>
              </a:rPr>
              <a:t>	</a:t>
            </a:r>
            <a:r>
              <a:rPr lang="en-US" sz="2800" b="1" dirty="0" smtClean="0">
                <a:latin typeface="+mj-lt"/>
              </a:rPr>
              <a:t>M-W 1:30 pm – 2:15pm</a:t>
            </a:r>
            <a:r>
              <a:rPr lang="en-US" sz="3200" b="1" dirty="0" smtClean="0">
                <a:latin typeface="+mj-lt"/>
              </a:rPr>
              <a:t>     					</a:t>
            </a:r>
            <a:r>
              <a:rPr lang="en-US" sz="2800" b="1" dirty="0" smtClean="0">
                <a:latin typeface="+mj-lt"/>
              </a:rPr>
              <a:t>T-</a:t>
            </a:r>
            <a:r>
              <a:rPr lang="en-US" sz="2800" b="1" dirty="0" err="1" smtClean="0">
                <a:latin typeface="+mj-lt"/>
              </a:rPr>
              <a:t>Th</a:t>
            </a:r>
            <a:r>
              <a:rPr lang="en-US" sz="2800" b="1" dirty="0" smtClean="0">
                <a:latin typeface="+mj-lt"/>
              </a:rPr>
              <a:t> 4:00 pm – 4:45 pm</a:t>
            </a:r>
            <a:r>
              <a:rPr lang="en-US" sz="3200" b="1" dirty="0" smtClean="0">
                <a:latin typeface="+mj-lt"/>
              </a:rPr>
              <a:t>						</a:t>
            </a:r>
            <a:r>
              <a:rPr lang="en-US" sz="2800" b="1" dirty="0" smtClean="0">
                <a:latin typeface="+mj-lt"/>
              </a:rPr>
              <a:t>or by appointment</a:t>
            </a:r>
          </a:p>
        </p:txBody>
      </p:sp>
    </p:spTree>
    <p:extLst>
      <p:ext uri="{BB962C8B-B14F-4D97-AF65-F5344CB8AC3E}">
        <p14:creationId xmlns:p14="http://schemas.microsoft.com/office/powerpoint/2010/main" val="1149877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3"/>
          <p:cNvSpPr>
            <a:spLocks noGrp="1"/>
          </p:cNvSpPr>
          <p:nvPr>
            <p:ph type="title"/>
          </p:nvPr>
        </p:nvSpPr>
        <p:spPr>
          <a:xfrm>
            <a:off x="685800" y="656034"/>
            <a:ext cx="5257800" cy="639366"/>
          </a:xfrm>
        </p:spPr>
        <p:txBody>
          <a:bodyPr/>
          <a:lstStyle/>
          <a:p>
            <a:r>
              <a:rPr lang="en-US" altLang="ko-KR" sz="3600" dirty="0" smtClean="0">
                <a:solidFill>
                  <a:srgbClr val="FF0000"/>
                </a:solidFill>
                <a:ea typeface="Gulim" pitchFamily="34" charset="-127"/>
              </a:rPr>
              <a:t>Clyde Davis</a:t>
            </a:r>
            <a:endParaRPr lang="en-US" altLang="ko-KR" sz="3600" dirty="0">
              <a:solidFill>
                <a:srgbClr val="FF0000"/>
              </a:solidFill>
              <a:ea typeface="Gulim" pitchFamily="34" charset="-127"/>
            </a:endParaRPr>
          </a:p>
        </p:txBody>
      </p:sp>
      <p:sp>
        <p:nvSpPr>
          <p:cNvPr id="4099" name="Content Placeholder 4"/>
          <p:cNvSpPr>
            <a:spLocks noGrp="1"/>
          </p:cNvSpPr>
          <p:nvPr>
            <p:ph idx="1"/>
          </p:nvPr>
        </p:nvSpPr>
        <p:spPr>
          <a:xfrm>
            <a:off x="685800" y="1295400"/>
            <a:ext cx="8229600" cy="5029200"/>
          </a:xfrm>
        </p:spPr>
        <p:txBody>
          <a:bodyPr/>
          <a:lstStyle/>
          <a:p>
            <a:pPr>
              <a:buFontTx/>
              <a:buNone/>
            </a:pPr>
            <a:r>
              <a:rPr lang="en-US" altLang="ko-KR" sz="2400" b="1" dirty="0" smtClean="0">
                <a:solidFill>
                  <a:srgbClr val="00B050"/>
                </a:solidFill>
                <a:latin typeface="+mj-lt"/>
                <a:ea typeface="Gulim" pitchFamily="34" charset="-127"/>
              </a:rPr>
              <a:t>Experience </a:t>
            </a:r>
            <a:r>
              <a:rPr lang="en-US" altLang="ko-KR" sz="2000" b="1" dirty="0" smtClean="0">
                <a:solidFill>
                  <a:srgbClr val="00B050"/>
                </a:solidFill>
                <a:latin typeface="+mj-lt"/>
                <a:ea typeface="Gulim" pitchFamily="34" charset="-127"/>
              </a:rPr>
              <a:t> </a:t>
            </a:r>
            <a:endParaRPr lang="en-US" altLang="ko-KR" sz="2000" b="1" dirty="0">
              <a:solidFill>
                <a:srgbClr val="00B050"/>
              </a:solidFill>
              <a:latin typeface="+mj-lt"/>
              <a:ea typeface="Gulim" pitchFamily="34" charset="-127"/>
            </a:endParaRPr>
          </a:p>
          <a:p>
            <a:r>
              <a:rPr lang="en-US" altLang="ko-KR" sz="2000" b="1" dirty="0" smtClean="0">
                <a:latin typeface="+mj-lt"/>
                <a:ea typeface="Gulim" pitchFamily="34" charset="-127"/>
              </a:rPr>
              <a:t>25 years, various Supply Chain roles with multiple manufacturers</a:t>
            </a:r>
          </a:p>
          <a:p>
            <a:r>
              <a:rPr lang="en-US" altLang="ko-KR" sz="2000" b="1" dirty="0" smtClean="0">
                <a:latin typeface="+mj-lt"/>
                <a:ea typeface="Gulim" pitchFamily="34" charset="-127"/>
              </a:rPr>
              <a:t>5 years, Instructor</a:t>
            </a:r>
            <a:r>
              <a:rPr lang="en-US" altLang="ko-KR" sz="2000" b="1" dirty="0">
                <a:latin typeface="+mj-lt"/>
                <a:ea typeface="Gulim" pitchFamily="34" charset="-127"/>
              </a:rPr>
              <a:t>, </a:t>
            </a:r>
            <a:r>
              <a:rPr lang="en-US" altLang="ko-KR" sz="2000" b="1" dirty="0" err="1" smtClean="0">
                <a:latin typeface="+mj-lt"/>
                <a:ea typeface="Gulim" pitchFamily="34" charset="-127"/>
              </a:rPr>
              <a:t>Doane</a:t>
            </a:r>
            <a:r>
              <a:rPr lang="en-US" altLang="ko-KR" sz="2000" b="1" dirty="0" smtClean="0">
                <a:latin typeface="+mj-lt"/>
                <a:ea typeface="Gulim" pitchFamily="34" charset="-127"/>
              </a:rPr>
              <a:t> College</a:t>
            </a:r>
            <a:r>
              <a:rPr lang="en-US" altLang="ko-KR" sz="2000" b="1" dirty="0">
                <a:latin typeface="+mj-lt"/>
                <a:ea typeface="Gulim" pitchFamily="34" charset="-127"/>
              </a:rPr>
              <a:t> </a:t>
            </a:r>
            <a:endParaRPr lang="en-US" altLang="ko-KR" sz="2000" dirty="0">
              <a:latin typeface="+mj-lt"/>
              <a:ea typeface="Gulim" pitchFamily="34" charset="-127"/>
            </a:endParaRPr>
          </a:p>
          <a:p>
            <a:r>
              <a:rPr lang="en-US" altLang="ko-KR" sz="2000" b="1" dirty="0" smtClean="0">
                <a:latin typeface="+mj-lt"/>
                <a:ea typeface="Gulim" pitchFamily="34" charset="-127"/>
              </a:rPr>
              <a:t>7 years, new </a:t>
            </a:r>
            <a:r>
              <a:rPr lang="en-US" altLang="ko-KR" sz="2000" b="1" dirty="0">
                <a:ea typeface="Gulim" pitchFamily="34" charset="-127"/>
              </a:rPr>
              <a:t>business </a:t>
            </a:r>
            <a:r>
              <a:rPr lang="en-US" altLang="ko-KR" sz="2000" b="1" dirty="0" smtClean="0">
                <a:latin typeface="+mj-lt"/>
                <a:ea typeface="Gulim" pitchFamily="34" charset="-127"/>
              </a:rPr>
              <a:t>&amp; economic development</a:t>
            </a:r>
            <a:endParaRPr lang="en-US" altLang="ko-KR" sz="2000" dirty="0">
              <a:latin typeface="+mj-lt"/>
              <a:ea typeface="Gulim" pitchFamily="34" charset="-127"/>
            </a:endParaRPr>
          </a:p>
          <a:p>
            <a:r>
              <a:rPr lang="en-US" altLang="ko-KR" sz="2000" b="1" dirty="0" smtClean="0">
                <a:latin typeface="+mj-lt"/>
                <a:ea typeface="Gulim" pitchFamily="34" charset="-127"/>
              </a:rPr>
              <a:t>7 years, railroad operations</a:t>
            </a:r>
          </a:p>
          <a:p>
            <a:r>
              <a:rPr lang="en-US" altLang="ko-KR" sz="2000" b="1" dirty="0" smtClean="0">
                <a:latin typeface="+mj-lt"/>
                <a:ea typeface="Gulim" pitchFamily="34" charset="-127"/>
              </a:rPr>
              <a:t>12 years, US Navy</a:t>
            </a:r>
            <a:endParaRPr lang="en-US" altLang="ko-KR" sz="2000" b="1" dirty="0">
              <a:latin typeface="+mj-lt"/>
              <a:ea typeface="Gulim" pitchFamily="34" charset="-127"/>
            </a:endParaRPr>
          </a:p>
          <a:p>
            <a:pPr>
              <a:buFontTx/>
              <a:buNone/>
            </a:pPr>
            <a:r>
              <a:rPr lang="en-US" altLang="ko-KR" sz="2400" b="1" dirty="0" smtClean="0">
                <a:solidFill>
                  <a:srgbClr val="00B050"/>
                </a:solidFill>
                <a:latin typeface="+mj-lt"/>
                <a:ea typeface="Gulim" pitchFamily="34" charset="-127"/>
              </a:rPr>
              <a:t>Education</a:t>
            </a:r>
            <a:endParaRPr lang="en-US" altLang="ko-KR" sz="2400" dirty="0">
              <a:latin typeface="+mj-lt"/>
              <a:ea typeface="Gulim" pitchFamily="34" charset="-127"/>
            </a:endParaRPr>
          </a:p>
          <a:p>
            <a:r>
              <a:rPr lang="en-US" altLang="ko-KR" sz="2000" b="1" dirty="0" smtClean="0">
                <a:latin typeface="+mj-lt"/>
                <a:ea typeface="Gulim" pitchFamily="34" charset="-127"/>
              </a:rPr>
              <a:t>Master </a:t>
            </a:r>
            <a:r>
              <a:rPr lang="en-US" altLang="ko-KR" sz="2000" b="1" dirty="0">
                <a:latin typeface="+mj-lt"/>
                <a:ea typeface="Gulim" pitchFamily="34" charset="-127"/>
              </a:rPr>
              <a:t>in </a:t>
            </a:r>
            <a:r>
              <a:rPr lang="en-US" altLang="ko-KR" sz="2000" b="1" dirty="0" smtClean="0">
                <a:latin typeface="+mj-lt"/>
                <a:ea typeface="Gulim" pitchFamily="34" charset="-127"/>
              </a:rPr>
              <a:t>Business Administration–University of Nebraska - Lincoln</a:t>
            </a:r>
            <a:endParaRPr lang="en-US" altLang="ko-KR" sz="2000" dirty="0">
              <a:latin typeface="+mj-lt"/>
              <a:ea typeface="Gulim" pitchFamily="34" charset="-127"/>
            </a:endParaRPr>
          </a:p>
          <a:p>
            <a:r>
              <a:rPr lang="en-US" altLang="ko-KR" sz="2000" b="1" dirty="0">
                <a:latin typeface="+mj-lt"/>
                <a:ea typeface="Gulim" pitchFamily="34" charset="-127"/>
              </a:rPr>
              <a:t>Bachelor </a:t>
            </a:r>
            <a:r>
              <a:rPr lang="en-US" altLang="ko-KR" sz="2000" b="1" dirty="0" smtClean="0">
                <a:latin typeface="+mj-lt"/>
                <a:ea typeface="Gulim" pitchFamily="34" charset="-127"/>
              </a:rPr>
              <a:t>of Science in Economics</a:t>
            </a:r>
            <a:r>
              <a:rPr lang="en-US" altLang="ko-KR" sz="2000" dirty="0" smtClean="0">
                <a:latin typeface="+mj-lt"/>
                <a:ea typeface="Gulim" pitchFamily="34" charset="-127"/>
              </a:rPr>
              <a:t> </a:t>
            </a:r>
            <a:r>
              <a:rPr lang="en-US" altLang="ko-KR" sz="2000" dirty="0">
                <a:latin typeface="+mj-lt"/>
                <a:ea typeface="Gulim" pitchFamily="34" charset="-127"/>
              </a:rPr>
              <a:t>– </a:t>
            </a:r>
            <a:r>
              <a:rPr lang="en-US" altLang="ko-KR" sz="2000" b="1" dirty="0">
                <a:ea typeface="Gulim" pitchFamily="34" charset="-127"/>
              </a:rPr>
              <a:t>University of Nebraska - Lincoln</a:t>
            </a:r>
            <a:endParaRPr lang="en-US" altLang="ko-KR" sz="2000" dirty="0">
              <a:latin typeface="+mj-lt"/>
              <a:ea typeface="Gulim" pitchFamily="34" charset="-127"/>
            </a:endParaRPr>
          </a:p>
          <a:p>
            <a:r>
              <a:rPr lang="en-US" altLang="ko-KR" sz="2000" b="1" dirty="0" smtClean="0">
                <a:latin typeface="+mj-lt"/>
                <a:ea typeface="Gulim" pitchFamily="34" charset="-127"/>
              </a:rPr>
              <a:t>Certified in Production and Inventory Management by APICS</a:t>
            </a:r>
            <a:endParaRPr lang="en-US" altLang="ko-KR" sz="2000" dirty="0">
              <a:latin typeface="+mj-lt"/>
              <a:ea typeface="Gulim" pitchFamily="34" charset="-127"/>
            </a:endParaRPr>
          </a:p>
          <a:p>
            <a:endParaRPr lang="en-US" altLang="ko-KR" sz="2000" dirty="0">
              <a:latin typeface="+mj-lt"/>
              <a:ea typeface="Gulim" pitchFamily="34" charset="-127"/>
            </a:endParaRPr>
          </a:p>
          <a:p>
            <a:endParaRPr lang="en-US" altLang="ko-KR" sz="2000" dirty="0">
              <a:latin typeface="+mj-lt"/>
              <a:ea typeface="Gulim" pitchFamily="34" charset="-127"/>
            </a:endParaRPr>
          </a:p>
          <a:p>
            <a:endParaRPr lang="en-US" altLang="ko-KR" sz="2000" dirty="0">
              <a:latin typeface="+mj-lt"/>
              <a:ea typeface="Gulim" pitchFamily="34" charset="-127"/>
            </a:endParaRPr>
          </a:p>
        </p:txBody>
      </p:sp>
    </p:spTree>
    <p:extLst>
      <p:ext uri="{BB962C8B-B14F-4D97-AF65-F5344CB8AC3E}">
        <p14:creationId xmlns:p14="http://schemas.microsoft.com/office/powerpoint/2010/main" val="38606553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4099"/>
                                        </p:tgtEl>
                                        <p:attrNameLst>
                                          <p:attrName>style.visibility</p:attrName>
                                        </p:attrNameLst>
                                      </p:cBhvr>
                                      <p:to>
                                        <p:strVal val="visible"/>
                                      </p:to>
                                    </p:set>
                                    <p:anim calcmode="lin" valueType="num">
                                      <p:cBhvr additive="base">
                                        <p:cTn id="7" dur="500" fill="hold"/>
                                        <p:tgtEl>
                                          <p:spTgt spid="4099"/>
                                        </p:tgtEl>
                                        <p:attrNameLst>
                                          <p:attrName>ppt_x</p:attrName>
                                        </p:attrNameLst>
                                      </p:cBhvr>
                                      <p:tavLst>
                                        <p:tav tm="0">
                                          <p:val>
                                            <p:strVal val="0-#ppt_w/2"/>
                                          </p:val>
                                        </p:tav>
                                        <p:tav tm="100000">
                                          <p:val>
                                            <p:strVal val="#ppt_x"/>
                                          </p:val>
                                        </p:tav>
                                      </p:tavLst>
                                    </p:anim>
                                    <p:anim calcmode="lin" valueType="num">
                                      <p:cBhvr additive="base">
                                        <p:cTn id="8" dur="500" fill="hold"/>
                                        <p:tgtEl>
                                          <p:spTgt spid="409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uiExpan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chemeClr val="tx1"/>
                </a:solidFill>
              </a:rPr>
              <a:t/>
            </a:r>
            <a:br>
              <a:rPr lang="en-US" sz="3600" dirty="0" smtClean="0">
                <a:solidFill>
                  <a:schemeClr val="tx1"/>
                </a:solidFill>
              </a:rPr>
            </a:br>
            <a:r>
              <a:rPr lang="en-US" sz="3600" dirty="0" smtClean="0">
                <a:solidFill>
                  <a:srgbClr val="FF0000"/>
                </a:solidFill>
              </a:rPr>
              <a:t>Course Objectives</a:t>
            </a:r>
            <a:endParaRPr lang="en-US" sz="3600" dirty="0">
              <a:solidFill>
                <a:srgbClr val="FF0000"/>
              </a:solidFill>
            </a:endParaRPr>
          </a:p>
        </p:txBody>
      </p:sp>
      <p:sp>
        <p:nvSpPr>
          <p:cNvPr id="3" name="Content Placeholder 2"/>
          <p:cNvSpPr>
            <a:spLocks noGrp="1"/>
          </p:cNvSpPr>
          <p:nvPr>
            <p:ph idx="1"/>
          </p:nvPr>
        </p:nvSpPr>
        <p:spPr>
          <a:xfrm>
            <a:off x="381000" y="1371600"/>
            <a:ext cx="8001000" cy="5029200"/>
          </a:xfrm>
        </p:spPr>
        <p:txBody>
          <a:bodyPr>
            <a:noAutofit/>
          </a:bodyPr>
          <a:lstStyle/>
          <a:p>
            <a:pPr marL="0" indent="0">
              <a:buNone/>
            </a:pPr>
            <a:r>
              <a:rPr lang="en-US" sz="2000" b="1" dirty="0" smtClean="0">
                <a:latin typeface="+mj-lt"/>
              </a:rPr>
              <a:t>Discuss and learn:</a:t>
            </a:r>
          </a:p>
          <a:p>
            <a:pPr marL="582613">
              <a:buFont typeface="Wingdings" pitchFamily="2" charset="2"/>
              <a:buChar char="ü"/>
            </a:pPr>
            <a:r>
              <a:rPr lang="en-US" sz="2000" b="1" dirty="0" smtClean="0">
                <a:latin typeface="+mj-lt"/>
              </a:rPr>
              <a:t>The </a:t>
            </a:r>
            <a:r>
              <a:rPr lang="en-US" sz="2000" b="1" dirty="0">
                <a:latin typeface="+mj-lt"/>
              </a:rPr>
              <a:t>nature and context of </a:t>
            </a:r>
            <a:r>
              <a:rPr lang="en-US" sz="2000" b="1" dirty="0" smtClean="0">
                <a:latin typeface="+mj-lt"/>
              </a:rPr>
              <a:t>Operations &amp; Supply Chain Management. </a:t>
            </a:r>
            <a:endParaRPr lang="en-US" sz="2000" b="1" dirty="0">
              <a:latin typeface="+mj-lt"/>
            </a:endParaRPr>
          </a:p>
          <a:p>
            <a:pPr marL="582613">
              <a:buFont typeface="Wingdings" pitchFamily="2" charset="2"/>
              <a:buChar char="ü"/>
            </a:pPr>
            <a:r>
              <a:rPr lang="en-US" sz="2000" b="1" dirty="0" smtClean="0">
                <a:latin typeface="+mj-lt"/>
              </a:rPr>
              <a:t>Systems </a:t>
            </a:r>
            <a:r>
              <a:rPr lang="en-US" sz="2000" b="1" dirty="0">
                <a:latin typeface="+mj-lt"/>
              </a:rPr>
              <a:t>that transform inputs into outputs in both manufacturing and </a:t>
            </a:r>
            <a:r>
              <a:rPr lang="en-US" sz="2000" b="1" dirty="0" smtClean="0">
                <a:latin typeface="+mj-lt"/>
              </a:rPr>
              <a:t>services.</a:t>
            </a:r>
            <a:endParaRPr lang="en-US" sz="2000" b="1" dirty="0">
              <a:latin typeface="+mj-lt"/>
            </a:endParaRPr>
          </a:p>
          <a:p>
            <a:pPr marL="582613">
              <a:buFont typeface="Wingdings" pitchFamily="2" charset="2"/>
              <a:buChar char="ü"/>
            </a:pPr>
            <a:r>
              <a:rPr lang="en-US" sz="2000" b="1" dirty="0" smtClean="0">
                <a:latin typeface="+mj-lt"/>
              </a:rPr>
              <a:t>The </a:t>
            </a:r>
            <a:r>
              <a:rPr lang="en-US" sz="2000" b="1" dirty="0">
                <a:latin typeface="+mj-lt"/>
              </a:rPr>
              <a:t>relationship between </a:t>
            </a:r>
            <a:r>
              <a:rPr lang="en-US" sz="2000" b="1" dirty="0" smtClean="0">
                <a:latin typeface="+mj-lt"/>
              </a:rPr>
              <a:t>O&amp;SCM and </a:t>
            </a:r>
            <a:r>
              <a:rPr lang="en-US" sz="2000" b="1" dirty="0">
                <a:latin typeface="+mj-lt"/>
              </a:rPr>
              <a:t>the other primary functional areas of </a:t>
            </a:r>
            <a:r>
              <a:rPr lang="en-US" sz="2000" b="1" dirty="0" smtClean="0">
                <a:latin typeface="+mj-lt"/>
              </a:rPr>
              <a:t>business </a:t>
            </a:r>
            <a:r>
              <a:rPr lang="en-US" sz="2000" b="1" dirty="0">
                <a:latin typeface="+mj-lt"/>
              </a:rPr>
              <a:t>and </a:t>
            </a:r>
            <a:r>
              <a:rPr lang="en-US" sz="2000" b="1" dirty="0" smtClean="0">
                <a:latin typeface="+mj-lt"/>
              </a:rPr>
              <a:t>its contribution </a:t>
            </a:r>
            <a:r>
              <a:rPr lang="en-US" sz="2000" b="1" dirty="0"/>
              <a:t>to corporate competitiveness </a:t>
            </a:r>
            <a:r>
              <a:rPr lang="en-US" sz="2000" b="1" dirty="0" smtClean="0"/>
              <a:t>and </a:t>
            </a:r>
            <a:r>
              <a:rPr lang="en-US" sz="2000" b="1" dirty="0" smtClean="0">
                <a:latin typeface="+mj-lt"/>
              </a:rPr>
              <a:t>effects </a:t>
            </a:r>
            <a:r>
              <a:rPr lang="en-US" sz="2000" b="1" dirty="0">
                <a:latin typeface="+mj-lt"/>
              </a:rPr>
              <a:t>of the environment in which organizations </a:t>
            </a:r>
            <a:r>
              <a:rPr lang="en-US" sz="2000" b="1" dirty="0" smtClean="0">
                <a:latin typeface="+mj-lt"/>
              </a:rPr>
              <a:t>operate.</a:t>
            </a:r>
          </a:p>
          <a:p>
            <a:pPr marL="582613">
              <a:buFont typeface="Wingdings" pitchFamily="2" charset="2"/>
              <a:buChar char="ü"/>
            </a:pPr>
            <a:r>
              <a:rPr lang="en-US" sz="2000" b="1" dirty="0" smtClean="0">
                <a:latin typeface="+mj-lt"/>
              </a:rPr>
              <a:t>S</a:t>
            </a:r>
            <a:r>
              <a:rPr lang="en-US" sz="2000" b="1" dirty="0" smtClean="0"/>
              <a:t>kills and techniques used in O&amp;SCM and applications in all industry sectors.</a:t>
            </a:r>
          </a:p>
          <a:p>
            <a:pPr marL="582613">
              <a:buFont typeface="Wingdings" pitchFamily="2" charset="2"/>
              <a:buChar char="ü"/>
            </a:pPr>
            <a:r>
              <a:rPr lang="en-US" sz="2000" b="1" dirty="0" smtClean="0"/>
              <a:t>Analytical </a:t>
            </a:r>
            <a:r>
              <a:rPr lang="en-US" sz="2000" b="1" dirty="0"/>
              <a:t>management techniques for: </a:t>
            </a:r>
            <a:endParaRPr lang="en-US" sz="2000" b="1" dirty="0" smtClean="0"/>
          </a:p>
          <a:p>
            <a:pPr marL="1039813" lvl="1" indent="-342900">
              <a:buFont typeface="Wingdings" panose="05000000000000000000" pitchFamily="2" charset="2"/>
              <a:buChar char="Ø"/>
            </a:pPr>
            <a:r>
              <a:rPr lang="en-US" sz="2000" b="1" dirty="0" smtClean="0"/>
              <a:t>ascertaining </a:t>
            </a:r>
            <a:r>
              <a:rPr lang="en-US" sz="2000" b="1" dirty="0"/>
              <a:t>demand for the organization's goods and services</a:t>
            </a:r>
            <a:r>
              <a:rPr lang="en-US" sz="2000" b="1" dirty="0" smtClean="0"/>
              <a:t>;</a:t>
            </a:r>
          </a:p>
          <a:p>
            <a:pPr marL="1039813" lvl="1" indent="-342900">
              <a:buFont typeface="Wingdings" panose="05000000000000000000" pitchFamily="2" charset="2"/>
              <a:buChar char="Ø"/>
            </a:pPr>
            <a:r>
              <a:rPr lang="en-US" sz="2000" b="1" dirty="0" smtClean="0"/>
              <a:t>justifying </a:t>
            </a:r>
            <a:r>
              <a:rPr lang="en-US" sz="2000" b="1" dirty="0"/>
              <a:t>and acquiring the necessary resources; and </a:t>
            </a:r>
            <a:endParaRPr lang="en-US" sz="2000" b="1" dirty="0" smtClean="0"/>
          </a:p>
          <a:p>
            <a:pPr marL="1039813" lvl="1" indent="-342900">
              <a:buFont typeface="Wingdings" panose="05000000000000000000" pitchFamily="2" charset="2"/>
              <a:buChar char="Ø"/>
            </a:pPr>
            <a:r>
              <a:rPr lang="en-US" sz="2000" b="1" dirty="0" smtClean="0"/>
              <a:t>planning </a:t>
            </a:r>
            <a:r>
              <a:rPr lang="en-US" sz="2000" b="1" dirty="0"/>
              <a:t>and controlling the transformation of resources into goods and services. </a:t>
            </a:r>
            <a:endParaRPr lang="en-US" sz="2400" b="1" dirty="0"/>
          </a:p>
        </p:txBody>
      </p:sp>
    </p:spTree>
    <p:extLst>
      <p:ext uri="{BB962C8B-B14F-4D97-AF65-F5344CB8AC3E}">
        <p14:creationId xmlns:p14="http://schemas.microsoft.com/office/powerpoint/2010/main" val="3638303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50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5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500"/>
                                        <p:tgtEl>
                                          <p:spTgt spid="3">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fade">
                                      <p:cBhvr>
                                        <p:cTn id="36" dur="500"/>
                                        <p:tgtEl>
                                          <p:spTgt spid="3">
                                            <p:txEl>
                                              <p:pRg st="6" end="6"/>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Effect transition="in" filter="fade">
                                      <p:cBhvr>
                                        <p:cTn id="41" dur="500"/>
                                        <p:tgtEl>
                                          <p:spTgt spid="3">
                                            <p:txEl>
                                              <p:pRg st="7" end="7"/>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3">
                                            <p:txEl>
                                              <p:pRg st="8" end="8"/>
                                            </p:txEl>
                                          </p:spTgt>
                                        </p:tgtEl>
                                        <p:attrNameLst>
                                          <p:attrName>style.visibility</p:attrName>
                                        </p:attrNameLst>
                                      </p:cBhvr>
                                      <p:to>
                                        <p:strVal val="visible"/>
                                      </p:to>
                                    </p:set>
                                    <p:animEffect transition="in" filter="fade">
                                      <p:cBhvr>
                                        <p:cTn id="46"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609600"/>
          </a:xfrm>
          <a:noFill/>
        </p:spPr>
        <p:txBody>
          <a:bodyPr>
            <a:noAutofit/>
          </a:bodyPr>
          <a:lstStyle/>
          <a:p>
            <a:r>
              <a:rPr lang="en-US" dirty="0">
                <a:solidFill>
                  <a:schemeClr val="tx1"/>
                </a:solidFill>
              </a:rPr>
              <a:t>Course Description </a:t>
            </a:r>
            <a:r>
              <a:rPr lang="en-US" dirty="0" smtClean="0">
                <a:solidFill>
                  <a:schemeClr val="tx1"/>
                </a:solidFill>
              </a:rPr>
              <a:t>2015-2016 </a:t>
            </a:r>
            <a:r>
              <a:rPr lang="en-US" dirty="0">
                <a:solidFill>
                  <a:schemeClr val="tx1"/>
                </a:solidFill>
              </a:rPr>
              <a:t>Bulletin</a:t>
            </a:r>
          </a:p>
        </p:txBody>
      </p:sp>
      <p:sp>
        <p:nvSpPr>
          <p:cNvPr id="3" name="Content Placeholder 2"/>
          <p:cNvSpPr>
            <a:spLocks noGrp="1"/>
          </p:cNvSpPr>
          <p:nvPr>
            <p:ph idx="1"/>
          </p:nvPr>
        </p:nvSpPr>
        <p:spPr>
          <a:xfrm>
            <a:off x="304800" y="1447800"/>
            <a:ext cx="8305800" cy="5181600"/>
          </a:xfrm>
          <a:noFill/>
        </p:spPr>
        <p:txBody>
          <a:bodyPr>
            <a:normAutofit/>
          </a:bodyPr>
          <a:lstStyle/>
          <a:p>
            <a:r>
              <a:rPr lang="en-US" sz="2400" b="1" i="1" dirty="0" err="1"/>
              <a:t>Prereqs</a:t>
            </a:r>
            <a:r>
              <a:rPr lang="en-US" sz="2400" b="1" i="1" dirty="0"/>
              <a:t>: Sophomore standing; 2.5 GPA; Business Qualified (MATH104 or MATH106 or MATH107/MATH107H or MATH208/MATH208H; ACCT201 or ACCT201H or RAIK181H; ACCT202 or ACCT202H or RAIK282H; ECON211 or ECON211H or RAIK282H; ECON212 or ECON212H or RAIK182H; ECON215 or ECON215H or STAT218). </a:t>
            </a:r>
            <a:r>
              <a:rPr lang="en-US" sz="2000" b="1" i="1" dirty="0" err="1"/>
              <a:t>Prereq</a:t>
            </a:r>
            <a:r>
              <a:rPr lang="en-US" sz="2000" b="1" i="1" dirty="0"/>
              <a:t> for actuarial science, Raikes School and agribusiness majors: Refer to exceptions for the requirements.</a:t>
            </a:r>
          </a:p>
          <a:p>
            <a:r>
              <a:rPr lang="en-US" sz="2400" i="1" dirty="0" smtClean="0">
                <a:hlinkClick r:id="rId2"/>
              </a:rPr>
              <a:t>MNGT/SCMS </a:t>
            </a:r>
            <a:r>
              <a:rPr lang="en-US" sz="2400" i="1" dirty="0">
                <a:hlinkClick r:id="rId2"/>
              </a:rPr>
              <a:t>331</a:t>
            </a:r>
            <a:r>
              <a:rPr lang="en-US" sz="2400" i="1" dirty="0"/>
              <a:t> is 'Letter grade only'.</a:t>
            </a:r>
          </a:p>
          <a:p>
            <a:r>
              <a:rPr lang="en-US" sz="2400" b="1" dirty="0" smtClean="0"/>
              <a:t> </a:t>
            </a:r>
            <a:r>
              <a:rPr lang="en-US" sz="2400" b="1" dirty="0"/>
              <a:t>If you have not completed the prerequisites you should drop the class. Appeals can be submitted through the Undergraduate Programs Office in 114 </a:t>
            </a:r>
            <a:r>
              <a:rPr lang="en-US" sz="2400" b="1" dirty="0" smtClean="0"/>
              <a:t>CBA</a:t>
            </a:r>
            <a:r>
              <a:rPr lang="en-US" sz="2400" b="1" dirty="0"/>
              <a:t>. </a:t>
            </a:r>
            <a:r>
              <a:rPr lang="en-US" sz="1800" b="1" i="1" dirty="0"/>
              <a:t>(http://</a:t>
            </a:r>
            <a:r>
              <a:rPr lang="en-US" sz="1800" b="1" i="1" dirty="0" smtClean="0"/>
              <a:t>bulletin.unl.edu/undergraduate/courses/MNGT/331)</a:t>
            </a:r>
          </a:p>
        </p:txBody>
      </p:sp>
    </p:spTree>
    <p:extLst>
      <p:ext uri="{BB962C8B-B14F-4D97-AF65-F5344CB8AC3E}">
        <p14:creationId xmlns:p14="http://schemas.microsoft.com/office/powerpoint/2010/main" val="469255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rgbClr val="FF0000"/>
                </a:solidFill>
              </a:rPr>
              <a:t>Course Materials</a:t>
            </a:r>
            <a:endParaRPr lang="en-US" sz="3600" dirty="0">
              <a:solidFill>
                <a:srgbClr val="FF0000"/>
              </a:solidFill>
            </a:endParaRPr>
          </a:p>
        </p:txBody>
      </p:sp>
      <p:sp>
        <p:nvSpPr>
          <p:cNvPr id="3" name="Content Placeholder 2"/>
          <p:cNvSpPr>
            <a:spLocks noGrp="1"/>
          </p:cNvSpPr>
          <p:nvPr>
            <p:ph idx="1"/>
          </p:nvPr>
        </p:nvSpPr>
        <p:spPr>
          <a:xfrm>
            <a:off x="609600" y="1447800"/>
            <a:ext cx="8153400" cy="2057400"/>
          </a:xfrm>
        </p:spPr>
        <p:txBody>
          <a:bodyPr>
            <a:noAutofit/>
          </a:bodyPr>
          <a:lstStyle/>
          <a:p>
            <a:r>
              <a:rPr lang="en-US" sz="3200" b="1" dirty="0" smtClean="0">
                <a:latin typeface="+mj-lt"/>
              </a:rPr>
              <a:t>Textbook: </a:t>
            </a:r>
            <a:r>
              <a:rPr lang="en-US" sz="3200" b="1" dirty="0">
                <a:latin typeface="+mj-lt"/>
              </a:rPr>
              <a:t>Principles of Operations </a:t>
            </a:r>
            <a:r>
              <a:rPr lang="en-US" sz="3200" b="1" dirty="0" smtClean="0">
                <a:latin typeface="+mj-lt"/>
              </a:rPr>
              <a:t>Management</a:t>
            </a:r>
            <a:r>
              <a:rPr lang="en-US" sz="3200" b="1" dirty="0">
                <a:latin typeface="+mj-lt"/>
              </a:rPr>
              <a:t>, 9th Edition, </a:t>
            </a:r>
            <a:r>
              <a:rPr lang="en-US" sz="3200" b="1" dirty="0" smtClean="0">
                <a:latin typeface="+mj-lt"/>
              </a:rPr>
              <a:t>2014</a:t>
            </a:r>
            <a:r>
              <a:rPr lang="en-US" sz="3200" b="1" dirty="0">
                <a:latin typeface="+mj-lt"/>
              </a:rPr>
              <a:t>, Jay </a:t>
            </a:r>
            <a:r>
              <a:rPr lang="en-US" sz="3200" b="1" dirty="0" err="1">
                <a:latin typeface="+mj-lt"/>
              </a:rPr>
              <a:t>Heizer</a:t>
            </a:r>
            <a:r>
              <a:rPr lang="en-US" sz="3200" b="1" dirty="0">
                <a:latin typeface="+mj-lt"/>
              </a:rPr>
              <a:t> and Barry Render, Pearson.</a:t>
            </a:r>
          </a:p>
          <a:p>
            <a:r>
              <a:rPr lang="en-US" sz="3200" b="1" dirty="0" smtClean="0">
                <a:latin typeface="+mj-lt"/>
              </a:rPr>
              <a:t>Pearson </a:t>
            </a:r>
            <a:r>
              <a:rPr lang="en-US" sz="3200" b="1" dirty="0" err="1" smtClean="0">
                <a:latin typeface="+mj-lt"/>
              </a:rPr>
              <a:t>MyOMLab</a:t>
            </a:r>
            <a:r>
              <a:rPr lang="en-US" sz="3200" b="1" dirty="0" smtClean="0">
                <a:latin typeface="+mj-lt"/>
              </a:rPr>
              <a:t> </a:t>
            </a:r>
            <a:r>
              <a:rPr lang="en-US" sz="3200" b="1" dirty="0">
                <a:latin typeface="+mj-lt"/>
              </a:rPr>
              <a:t>online </a:t>
            </a:r>
            <a:r>
              <a:rPr lang="en-US" sz="3200" b="1" dirty="0" smtClean="0">
                <a:latin typeface="+mj-lt"/>
              </a:rPr>
              <a:t>access code.</a:t>
            </a:r>
            <a:endParaRPr lang="en-US" sz="3200" b="1" dirty="0">
              <a:latin typeface="+mj-lt"/>
            </a:endParaRPr>
          </a:p>
          <a:p>
            <a:r>
              <a:rPr lang="en-US" sz="3200" b="1" dirty="0" smtClean="0">
                <a:latin typeface="+mj-lt"/>
              </a:rPr>
              <a:t>Videos on Pearson </a:t>
            </a:r>
            <a:r>
              <a:rPr lang="en-US" sz="3200" b="1" dirty="0" err="1" smtClean="0">
                <a:latin typeface="+mj-lt"/>
              </a:rPr>
              <a:t>MyOMLab</a:t>
            </a:r>
            <a:endParaRPr lang="en-US" sz="3200" b="1" dirty="0" smtClean="0">
              <a:latin typeface="+mj-lt"/>
            </a:endParaRPr>
          </a:p>
          <a:p>
            <a:r>
              <a:rPr lang="en-US" sz="3200" b="1" dirty="0" smtClean="0">
                <a:latin typeface="+mj-lt"/>
              </a:rPr>
              <a:t>Other course materials distributed on Blackboard</a:t>
            </a:r>
          </a:p>
        </p:txBody>
      </p:sp>
    </p:spTree>
    <p:extLst>
      <p:ext uri="{BB962C8B-B14F-4D97-AF65-F5344CB8AC3E}">
        <p14:creationId xmlns:p14="http://schemas.microsoft.com/office/powerpoint/2010/main" val="2431449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257" y="152400"/>
            <a:ext cx="7772400" cy="838200"/>
          </a:xfrm>
        </p:spPr>
        <p:txBody>
          <a:bodyPr/>
          <a:lstStyle/>
          <a:p>
            <a:pPr algn="ctr"/>
            <a:r>
              <a:rPr lang="en-US" dirty="0" smtClean="0"/>
              <a:t>Required Course Materials:</a:t>
            </a:r>
            <a:br>
              <a:rPr lang="en-US" dirty="0" smtClean="0"/>
            </a:br>
            <a:r>
              <a:rPr lang="en-US" dirty="0" smtClean="0"/>
              <a:t>Textbook (Paper or e-book) &amp; </a:t>
            </a:r>
            <a:r>
              <a:rPr lang="en-US" dirty="0" err="1" smtClean="0"/>
              <a:t>MyOMLab</a:t>
            </a:r>
            <a:r>
              <a:rPr lang="en-US" dirty="0" smtClean="0"/>
              <a:t> Access</a:t>
            </a:r>
            <a:endParaRPr lang="en-US" dirty="0"/>
          </a:p>
        </p:txBody>
      </p:sp>
      <p:sp>
        <p:nvSpPr>
          <p:cNvPr id="3" name="Content Placeholder 2"/>
          <p:cNvSpPr>
            <a:spLocks noGrp="1"/>
          </p:cNvSpPr>
          <p:nvPr>
            <p:ph idx="1"/>
          </p:nvPr>
        </p:nvSpPr>
        <p:spPr>
          <a:xfrm>
            <a:off x="533400" y="1295400"/>
            <a:ext cx="7772400" cy="5105400"/>
          </a:xfrm>
        </p:spPr>
        <p:txBody>
          <a:bodyPr/>
          <a:lstStyle/>
          <a:p>
            <a:pPr marL="0" lvl="0" indent="0" eaLnBrk="0" hangingPunct="0">
              <a:spcBef>
                <a:spcPct val="0"/>
              </a:spcBef>
              <a:buNone/>
            </a:pPr>
            <a:r>
              <a:rPr lang="en-US" altLang="en-US" sz="1100" b="1" dirty="0">
                <a:solidFill>
                  <a:srgbClr val="000000"/>
                </a:solidFill>
                <a:latin typeface="Verdana" panose="020B0604030504040204" pitchFamily="34" charset="0"/>
              </a:rPr>
              <a:t>Principles of Operations Management, 9th Edition</a:t>
            </a:r>
          </a:p>
          <a:p>
            <a:pPr marL="0" lvl="0" indent="0" eaLnBrk="0" hangingPunct="0">
              <a:spcBef>
                <a:spcPct val="0"/>
              </a:spcBef>
              <a:buNone/>
            </a:pPr>
            <a:r>
              <a:rPr lang="en-US" altLang="en-US" sz="1100" dirty="0">
                <a:solidFill>
                  <a:srgbClr val="C45200"/>
                </a:solidFill>
                <a:latin typeface="Verdana" panose="020B0604030504040204" pitchFamily="34" charset="0"/>
              </a:rPr>
              <a:t>By Jay </a:t>
            </a:r>
            <a:r>
              <a:rPr lang="en-US" altLang="en-US" sz="1100" dirty="0" err="1">
                <a:solidFill>
                  <a:srgbClr val="C45200"/>
                </a:solidFill>
                <a:latin typeface="Verdana" panose="020B0604030504040204" pitchFamily="34" charset="0"/>
              </a:rPr>
              <a:t>Heizer</a:t>
            </a:r>
            <a:r>
              <a:rPr lang="en-US" altLang="en-US" sz="1100" dirty="0">
                <a:solidFill>
                  <a:srgbClr val="C45200"/>
                </a:solidFill>
                <a:latin typeface="Verdana" panose="020B0604030504040204" pitchFamily="34" charset="0"/>
              </a:rPr>
              <a:t>, Barry Render</a:t>
            </a:r>
            <a:endParaRPr lang="en-US" altLang="en-US" sz="1100" dirty="0">
              <a:solidFill>
                <a:srgbClr val="000000"/>
              </a:solidFill>
              <a:latin typeface="Verdana" panose="020B0604030504040204" pitchFamily="34" charset="0"/>
            </a:endParaRPr>
          </a:p>
          <a:p>
            <a:pPr marL="0" lvl="0" indent="0" eaLnBrk="0" hangingPunct="0">
              <a:spcBef>
                <a:spcPct val="0"/>
              </a:spcBef>
              <a:buNone/>
            </a:pPr>
            <a:r>
              <a:rPr lang="en-US" altLang="en-US" sz="1100" dirty="0">
                <a:solidFill>
                  <a:srgbClr val="000000"/>
                </a:solidFill>
                <a:latin typeface="Verdana" panose="020B0604030504040204" pitchFamily="34" charset="0"/>
              </a:rPr>
              <a:t>Published by Prentice Hall</a:t>
            </a:r>
          </a:p>
          <a:p>
            <a:pPr marL="0" lvl="0" indent="0" eaLnBrk="0" hangingPunct="0">
              <a:spcBef>
                <a:spcPct val="0"/>
              </a:spcBef>
              <a:buNone/>
            </a:pPr>
            <a:r>
              <a:rPr lang="en-US" altLang="en-US" sz="1100" dirty="0">
                <a:solidFill>
                  <a:srgbClr val="000000"/>
                </a:solidFill>
                <a:latin typeface="Verdana" panose="020B0604030504040204" pitchFamily="34" charset="0"/>
              </a:rPr>
              <a:t>Copyright © 2014</a:t>
            </a:r>
          </a:p>
          <a:p>
            <a:pPr marL="0" lvl="0" indent="0" eaLnBrk="0" hangingPunct="0">
              <a:spcBef>
                <a:spcPct val="0"/>
              </a:spcBef>
              <a:buNone/>
            </a:pPr>
            <a:r>
              <a:rPr lang="en-US" altLang="en-US" sz="1100" dirty="0">
                <a:solidFill>
                  <a:srgbClr val="000000"/>
                </a:solidFill>
                <a:latin typeface="Verdana" panose="020B0604030504040204" pitchFamily="34" charset="0"/>
              </a:rPr>
              <a:t>Published Date: Jan 29, 2013</a:t>
            </a:r>
            <a:endParaRPr lang="en-US" altLang="en-US" sz="1100" dirty="0">
              <a:solidFill>
                <a:srgbClr val="004D83"/>
              </a:solidFill>
              <a:latin typeface="Verdana" panose="020B0604030504040204" pitchFamily="34" charset="0"/>
            </a:endParaRPr>
          </a:p>
          <a:p>
            <a:pPr marL="0" indent="0">
              <a:buNone/>
            </a:pPr>
            <a:r>
              <a:rPr lang="en-US" sz="1800" dirty="0" smtClean="0"/>
              <a:t>ISBN: </a:t>
            </a:r>
          </a:p>
          <a:p>
            <a:pPr marL="0" indent="0">
              <a:buNone/>
            </a:pPr>
            <a:r>
              <a:rPr lang="en-US" sz="1800" dirty="0" smtClean="0"/>
              <a:t>Book Only: 0132968363 </a:t>
            </a:r>
            <a:r>
              <a:rPr lang="en-US" sz="1800" dirty="0"/>
              <a:t>/ 9780132968362 Principles of Operations </a:t>
            </a:r>
            <a:r>
              <a:rPr lang="en-US" sz="1800" dirty="0" smtClean="0"/>
              <a:t>Management</a:t>
            </a:r>
          </a:p>
          <a:p>
            <a:pPr marL="0" indent="0">
              <a:buNone/>
            </a:pPr>
            <a:r>
              <a:rPr lang="en-US" sz="1800" dirty="0" smtClean="0"/>
              <a:t>eBook &amp; </a:t>
            </a:r>
            <a:r>
              <a:rPr lang="en-US" sz="1800" dirty="0" err="1" smtClean="0"/>
              <a:t>MyOMLab</a:t>
            </a:r>
            <a:r>
              <a:rPr lang="en-US" sz="1800" dirty="0" smtClean="0"/>
              <a:t> Access Card: </a:t>
            </a:r>
            <a:r>
              <a:rPr lang="en-US" sz="1800" dirty="0"/>
              <a:t>0132972549 / 9780132972543 NEW </a:t>
            </a:r>
            <a:r>
              <a:rPr lang="en-US" sz="1800" dirty="0" err="1"/>
              <a:t>MyOMLab</a:t>
            </a:r>
            <a:r>
              <a:rPr lang="en-US" sz="1800" dirty="0"/>
              <a:t> with Pearson </a:t>
            </a:r>
            <a:r>
              <a:rPr lang="en-US" sz="1800" dirty="0" err="1"/>
              <a:t>eText</a:t>
            </a:r>
            <a:r>
              <a:rPr lang="en-US" sz="1800" dirty="0"/>
              <a:t> -- Access Card -- for Principles of Operations </a:t>
            </a:r>
            <a:r>
              <a:rPr lang="en-US" sz="1800" dirty="0" err="1"/>
              <a:t>Mangement</a:t>
            </a:r>
            <a:endParaRPr lang="en-US" sz="1800" dirty="0"/>
          </a:p>
          <a:p>
            <a:pPr marL="0" indent="0">
              <a:buNone/>
            </a:pPr>
            <a:endParaRPr lang="en-US" sz="800" dirty="0" smtClean="0"/>
          </a:p>
          <a:p>
            <a:pPr marL="0" indent="0">
              <a:buNone/>
            </a:pPr>
            <a:r>
              <a:rPr lang="en-US" sz="1800" dirty="0" smtClean="0"/>
              <a:t>0133130754 </a:t>
            </a:r>
            <a:r>
              <a:rPr lang="en-US" sz="1800" dirty="0"/>
              <a:t>/ 9780133130751 Principles of Operations Management Plus NEW </a:t>
            </a:r>
            <a:r>
              <a:rPr lang="en-US" sz="1800" dirty="0" err="1"/>
              <a:t>MyOMLab</a:t>
            </a:r>
            <a:r>
              <a:rPr lang="en-US" sz="1800" dirty="0"/>
              <a:t> with Pearson </a:t>
            </a:r>
            <a:r>
              <a:rPr lang="en-US" sz="1800" dirty="0" err="1"/>
              <a:t>eText</a:t>
            </a:r>
            <a:r>
              <a:rPr lang="en-US" sz="1800" dirty="0"/>
              <a:t> -- Access Card </a:t>
            </a:r>
            <a:r>
              <a:rPr lang="en-US" sz="1800" dirty="0" smtClean="0"/>
              <a:t>Package</a:t>
            </a:r>
          </a:p>
          <a:p>
            <a:pPr marL="0" indent="0">
              <a:buNone/>
            </a:pPr>
            <a:endParaRPr lang="en-US" sz="1200" b="1" dirty="0" smtClean="0">
              <a:hlinkClick r:id="rId2"/>
            </a:endParaRPr>
          </a:p>
          <a:p>
            <a:pPr marL="0" indent="0">
              <a:buNone/>
            </a:pPr>
            <a:r>
              <a:rPr lang="en-US" sz="1800" dirty="0"/>
              <a:t>ISBN-13: </a:t>
            </a:r>
            <a:r>
              <a:rPr lang="en-US" sz="1800" dirty="0" smtClean="0"/>
              <a:t>978-0-13-297251-2 </a:t>
            </a:r>
            <a:r>
              <a:rPr lang="en-US" sz="1800" dirty="0" err="1" smtClean="0"/>
              <a:t>MyOMLab</a:t>
            </a:r>
            <a:r>
              <a:rPr lang="en-US" sz="1800" dirty="0" smtClean="0"/>
              <a:t> without Pearson </a:t>
            </a:r>
            <a:r>
              <a:rPr lang="en-US" sz="1800" dirty="0" err="1" smtClean="0"/>
              <a:t>eText</a:t>
            </a:r>
            <a:r>
              <a:rPr lang="en-US" sz="1800" dirty="0" smtClean="0"/>
              <a:t> – Instant Access – Principles of Operations Management, 9</a:t>
            </a:r>
            <a:r>
              <a:rPr lang="en-US" sz="1800" baseline="30000" dirty="0" smtClean="0"/>
              <a:t>th</a:t>
            </a:r>
            <a:r>
              <a:rPr lang="en-US" sz="1800" dirty="0" smtClean="0"/>
              <a:t> Edition</a:t>
            </a:r>
            <a:r>
              <a:rPr lang="en-US" sz="1800" dirty="0"/>
              <a:t> </a:t>
            </a:r>
            <a:endParaRPr lang="en-US" sz="1800" dirty="0" smtClean="0"/>
          </a:p>
          <a:p>
            <a:pPr marL="0" indent="0">
              <a:buNone/>
            </a:pPr>
            <a:r>
              <a:rPr lang="en-US" sz="1800" dirty="0" smtClean="0"/>
              <a:t>Information Source: </a:t>
            </a:r>
          </a:p>
          <a:p>
            <a:pPr marL="0" indent="0">
              <a:buNone/>
            </a:pPr>
            <a:r>
              <a:rPr lang="en-US" sz="1800" dirty="0" smtClean="0"/>
              <a:t>http</a:t>
            </a:r>
            <a:r>
              <a:rPr lang="en-US" sz="1800" dirty="0"/>
              <a:t>://</a:t>
            </a:r>
            <a:r>
              <a:rPr lang="en-US" sz="1800" dirty="0" smtClean="0"/>
              <a:t>www.mypearsonstore.com/bookstore/principles-of-operations-management-9780132968362</a:t>
            </a:r>
            <a:endParaRPr lang="en-US" sz="1800" dirty="0"/>
          </a:p>
          <a:p>
            <a:pPr marL="0" indent="0">
              <a:buNone/>
            </a:pPr>
            <a:endParaRPr lang="en-US" sz="1800" dirty="0"/>
          </a:p>
          <a:p>
            <a:pPr marL="0" indent="0">
              <a:buNone/>
            </a:pPr>
            <a:endParaRPr lang="en-US" sz="1800" dirty="0"/>
          </a:p>
          <a:p>
            <a:pPr marL="0" indent="0">
              <a:buNone/>
            </a:pPr>
            <a:endParaRPr lang="en-US" dirty="0"/>
          </a:p>
        </p:txBody>
      </p:sp>
      <p:sp>
        <p:nvSpPr>
          <p:cNvPr id="4" name="Rectangle 1"/>
          <p:cNvSpPr>
            <a:spLocks noChangeArrowheads="1"/>
          </p:cNvSpPr>
          <p:nvPr/>
        </p:nvSpPr>
        <p:spPr bwMode="auto">
          <a:xfrm>
            <a:off x="0" y="-247811"/>
            <a:ext cx="9144000" cy="49562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7935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9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000000"/>
              </a:solidFill>
              <a:effectLst/>
              <a:latin typeface="Verdana" panose="020B0604030504040204" pitchFamily="34" charset="0"/>
            </a:endParaRPr>
          </a:p>
        </p:txBody>
      </p:sp>
      <p:pic>
        <p:nvPicPr>
          <p:cNvPr id="1026" name="Picture 2" descr="Principles of Operations Management, 9th Edition">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86600" y="1373705"/>
            <a:ext cx="990600" cy="12692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38342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257" y="152400"/>
            <a:ext cx="7772400" cy="838200"/>
          </a:xfrm>
        </p:spPr>
        <p:txBody>
          <a:bodyPr/>
          <a:lstStyle/>
          <a:p>
            <a:pPr algn="ctr"/>
            <a:r>
              <a:rPr lang="en-US" dirty="0" smtClean="0"/>
              <a:t>Required Course Materials:</a:t>
            </a:r>
            <a:br>
              <a:rPr lang="en-US" dirty="0" smtClean="0"/>
            </a:br>
            <a:r>
              <a:rPr lang="en-US" dirty="0" err="1" smtClean="0"/>
              <a:t>MyOMLab</a:t>
            </a:r>
            <a:r>
              <a:rPr lang="en-US" dirty="0" smtClean="0"/>
              <a:t> Access</a:t>
            </a:r>
            <a:endParaRPr lang="en-US" dirty="0"/>
          </a:p>
        </p:txBody>
      </p:sp>
      <p:sp>
        <p:nvSpPr>
          <p:cNvPr id="3" name="Content Placeholder 2"/>
          <p:cNvSpPr>
            <a:spLocks noGrp="1"/>
          </p:cNvSpPr>
          <p:nvPr>
            <p:ph idx="1"/>
          </p:nvPr>
        </p:nvSpPr>
        <p:spPr>
          <a:xfrm>
            <a:off x="609600" y="1447800"/>
            <a:ext cx="7772400" cy="5105400"/>
          </a:xfrm>
        </p:spPr>
        <p:txBody>
          <a:bodyPr/>
          <a:lstStyle/>
          <a:p>
            <a:pPr marL="0" indent="0">
              <a:buNone/>
            </a:pPr>
            <a:r>
              <a:rPr lang="en-US" sz="3200" dirty="0" smtClean="0">
                <a:hlinkClick r:id="rId2"/>
              </a:rPr>
              <a:t>www.myomlab.com</a:t>
            </a:r>
            <a:r>
              <a:rPr lang="en-US" sz="3200" dirty="0" smtClean="0"/>
              <a:t> </a:t>
            </a:r>
          </a:p>
          <a:p>
            <a:pPr marL="0" indent="0">
              <a:buNone/>
            </a:pPr>
            <a:r>
              <a:rPr lang="en-US" sz="4800" dirty="0" smtClean="0"/>
              <a:t>Course </a:t>
            </a:r>
            <a:r>
              <a:rPr lang="en-US" sz="4800" dirty="0"/>
              <a:t>ID: </a:t>
            </a:r>
            <a:r>
              <a:rPr lang="en-US" sz="4800" dirty="0" smtClean="0"/>
              <a:t>davis69284</a:t>
            </a:r>
          </a:p>
          <a:p>
            <a:pPr marL="0" indent="0">
              <a:buNone/>
            </a:pPr>
            <a:endParaRPr lang="en-US" sz="3200" dirty="0" smtClean="0">
              <a:solidFill>
                <a:srgbClr val="FF0000"/>
              </a:solidFill>
            </a:endParaRPr>
          </a:p>
          <a:p>
            <a:pPr marL="0" indent="0">
              <a:buNone/>
            </a:pPr>
            <a:r>
              <a:rPr lang="en-US" sz="3200" dirty="0" smtClean="0">
                <a:solidFill>
                  <a:srgbClr val="FF0000"/>
                </a:solidFill>
              </a:rPr>
              <a:t>Be sure to perform the “Check your browser” step to make sure all features of the package are available to you.</a:t>
            </a:r>
          </a:p>
          <a:p>
            <a:pPr marL="0" indent="0">
              <a:buNone/>
            </a:pPr>
            <a:endParaRPr lang="en-US" sz="1800" dirty="0"/>
          </a:p>
          <a:p>
            <a:pPr marL="0" indent="0">
              <a:buNone/>
            </a:pPr>
            <a:endParaRPr lang="en-US" sz="1800" dirty="0"/>
          </a:p>
          <a:p>
            <a:pPr marL="0" indent="0">
              <a:buNone/>
            </a:pPr>
            <a:endParaRPr lang="en-US" sz="1800" dirty="0"/>
          </a:p>
          <a:p>
            <a:pPr marL="0" indent="0">
              <a:buNone/>
            </a:pPr>
            <a:endParaRPr lang="en-US" dirty="0"/>
          </a:p>
        </p:txBody>
      </p:sp>
      <p:sp>
        <p:nvSpPr>
          <p:cNvPr id="4" name="Rectangle 1"/>
          <p:cNvSpPr>
            <a:spLocks noChangeArrowheads="1"/>
          </p:cNvSpPr>
          <p:nvPr/>
        </p:nvSpPr>
        <p:spPr bwMode="auto">
          <a:xfrm>
            <a:off x="0" y="-247811"/>
            <a:ext cx="9144000" cy="49562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7935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9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000000"/>
              </a:solidFill>
              <a:effectLst/>
              <a:latin typeface="Verdana" panose="020B0604030504040204" pitchFamily="34" charset="0"/>
            </a:endParaRPr>
          </a:p>
        </p:txBody>
      </p:sp>
      <p:pic>
        <p:nvPicPr>
          <p:cNvPr id="1026" name="Picture 2" descr="Principles of Operations Management, 9th Edition">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86600" y="1447800"/>
            <a:ext cx="1524000" cy="1952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4838738"/>
      </p:ext>
    </p:extLst>
  </p:cSld>
  <p:clrMapOvr>
    <a:masterClrMapping/>
  </p:clrMapOvr>
</p:sld>
</file>

<file path=ppt/theme/theme1.xml><?xml version="1.0" encoding="utf-8"?>
<a:theme xmlns:a="http://schemas.openxmlformats.org/drawingml/2006/main" name="UNL">
  <a:themeElements>
    <a:clrScheme name="Blank Presentation 1">
      <a:dk1>
        <a:srgbClr val="000000"/>
      </a:dk1>
      <a:lt1>
        <a:srgbClr val="FFFFFF"/>
      </a:lt1>
      <a:dk2>
        <a:srgbClr val="E51837"/>
      </a:dk2>
      <a:lt2>
        <a:srgbClr val="969696"/>
      </a:lt2>
      <a:accent1>
        <a:srgbClr val="FBDF53"/>
      </a:accent1>
      <a:accent2>
        <a:srgbClr val="FF8000"/>
      </a:accent2>
      <a:accent3>
        <a:srgbClr val="FFFFFF"/>
      </a:accent3>
      <a:accent4>
        <a:srgbClr val="000000"/>
      </a:accent4>
      <a:accent5>
        <a:srgbClr val="FDECB3"/>
      </a:accent5>
      <a:accent6>
        <a:srgbClr val="E77300"/>
      </a:accent6>
      <a:hlink>
        <a:srgbClr val="0000FF"/>
      </a:hlink>
      <a:folHlink>
        <a:srgbClr val="4C4C4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E51837"/>
        </a:dk2>
        <a:lt2>
          <a:srgbClr val="969696"/>
        </a:lt2>
        <a:accent1>
          <a:srgbClr val="FBDF53"/>
        </a:accent1>
        <a:accent2>
          <a:srgbClr val="FF8000"/>
        </a:accent2>
        <a:accent3>
          <a:srgbClr val="FFFFFF"/>
        </a:accent3>
        <a:accent4>
          <a:srgbClr val="000000"/>
        </a:accent4>
        <a:accent5>
          <a:srgbClr val="FDECB3"/>
        </a:accent5>
        <a:accent6>
          <a:srgbClr val="E77300"/>
        </a:accent6>
        <a:hlink>
          <a:srgbClr val="0000FF"/>
        </a:hlink>
        <a:folHlink>
          <a:srgbClr val="4C4C4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UNL</Template>
  <TotalTime>16906</TotalTime>
  <Words>2412</Words>
  <Application>Microsoft Office PowerPoint</Application>
  <PresentationFormat>On-screen Show (4:3)</PresentationFormat>
  <Paragraphs>642</Paragraphs>
  <Slides>25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Gulim</vt:lpstr>
      <vt:lpstr>ＭＳ Ｐゴシック</vt:lpstr>
      <vt:lpstr>Verdana</vt:lpstr>
      <vt:lpstr>Wingdings</vt:lpstr>
      <vt:lpstr>UNL</vt:lpstr>
      <vt:lpstr>Operations and Supply Chain Management  MNGT 331 – Sect 002 SCMS 331 – Sect 002   Fall 2015 Syllabus Clyde Davis </vt:lpstr>
      <vt:lpstr>Course Information</vt:lpstr>
      <vt:lpstr>Instructor Contact Information</vt:lpstr>
      <vt:lpstr>Clyde Davis</vt:lpstr>
      <vt:lpstr> Course Objectives</vt:lpstr>
      <vt:lpstr>Course Description 2015-2016 Bulletin</vt:lpstr>
      <vt:lpstr>Course Materials</vt:lpstr>
      <vt:lpstr>Required Course Materials: Textbook (Paper or e-book) &amp; MyOMLab Access</vt:lpstr>
      <vt:lpstr>Required Course Materials: MyOMLab Access</vt:lpstr>
      <vt:lpstr>Blackboard</vt:lpstr>
      <vt:lpstr>Gradable Events/Activities</vt:lpstr>
      <vt:lpstr>Grade Distribution</vt:lpstr>
      <vt:lpstr>Class Lecture Schedule*</vt:lpstr>
      <vt:lpstr>Dynamic Study Modules (DSM) (Pearson MyOMLab)</vt:lpstr>
      <vt:lpstr>Class Dynamic Study Module Schedule</vt:lpstr>
      <vt:lpstr>Homework Problems (Pearson MyOMLab)</vt:lpstr>
      <vt:lpstr>Class Homework Schedule*</vt:lpstr>
      <vt:lpstr>Quizzes</vt:lpstr>
      <vt:lpstr>Class Quiz Schedule*</vt:lpstr>
      <vt:lpstr>Exams</vt:lpstr>
      <vt:lpstr>Class Exam Schedule</vt:lpstr>
      <vt:lpstr>Class Attendance and Preparation</vt:lpstr>
      <vt:lpstr>Academic Dishonesty</vt:lpstr>
      <vt:lpstr>Academic dishonesty includes, but is not limited to</vt:lpstr>
      <vt:lpstr>Class Rules</vt:lpstr>
    </vt:vector>
  </TitlesOfParts>
  <Company>UNL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Operations and Supply Chain Management  MNGT331  Section 4    Kai Kim</dc:title>
  <dc:creator>Kyujang Kim</dc:creator>
  <cp:lastModifiedBy>Parents</cp:lastModifiedBy>
  <cp:revision>141</cp:revision>
  <cp:lastPrinted>2015-08-19T19:20:46Z</cp:lastPrinted>
  <dcterms:created xsi:type="dcterms:W3CDTF">2012-12-11T21:17:12Z</dcterms:created>
  <dcterms:modified xsi:type="dcterms:W3CDTF">2015-08-23T21:29:25Z</dcterms:modified>
</cp:coreProperties>
</file>